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7"/>
  </p:notesMasterIdLst>
  <p:sldIdLst>
    <p:sldId id="889" r:id="rId3"/>
    <p:sldId id="861" r:id="rId4"/>
    <p:sldId id="1135" r:id="rId5"/>
    <p:sldId id="867" r:id="rId6"/>
    <p:sldId id="868" r:id="rId7"/>
    <p:sldId id="869" r:id="rId8"/>
    <p:sldId id="870" r:id="rId9"/>
    <p:sldId id="1285" r:id="rId10"/>
    <p:sldId id="871" r:id="rId11"/>
    <p:sldId id="872" r:id="rId12"/>
    <p:sldId id="1286" r:id="rId13"/>
    <p:sldId id="873" r:id="rId14"/>
    <p:sldId id="874" r:id="rId15"/>
    <p:sldId id="875" r:id="rId16"/>
    <p:sldId id="876" r:id="rId17"/>
    <p:sldId id="863" r:id="rId18"/>
    <p:sldId id="864" r:id="rId19"/>
    <p:sldId id="878" r:id="rId20"/>
    <p:sldId id="879" r:id="rId21"/>
    <p:sldId id="880" r:id="rId22"/>
    <p:sldId id="881" r:id="rId23"/>
    <p:sldId id="877" r:id="rId24"/>
    <p:sldId id="1136" r:id="rId25"/>
    <p:sldId id="1239" r:id="rId26"/>
    <p:sldId id="1240" r:id="rId27"/>
    <p:sldId id="1241" r:id="rId28"/>
    <p:sldId id="1283" r:id="rId29"/>
    <p:sldId id="1245" r:id="rId30"/>
    <p:sldId id="1246" r:id="rId31"/>
    <p:sldId id="1244" r:id="rId32"/>
    <p:sldId id="1247" r:id="rId33"/>
    <p:sldId id="1284" r:id="rId34"/>
    <p:sldId id="890" r:id="rId35"/>
    <p:sldId id="88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422"/>
    <p:restoredTop sz="96327"/>
  </p:normalViewPr>
  <p:slideViewPr>
    <p:cSldViewPr snapToGrid="0" snapToObjects="1" showGuides="1">
      <p:cViewPr varScale="1">
        <p:scale>
          <a:sx n="129" d="100"/>
          <a:sy n="129" d="100"/>
        </p:scale>
        <p:origin x="208" y="256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altLang="zh-CN" dirty="0"/>
            <a:t>Locality</a:t>
          </a:r>
          <a:r>
            <a:rPr lang="zh-CN" altLang="en-US" dirty="0"/>
            <a:t> </a:t>
          </a:r>
          <a:r>
            <a:rPr lang="en-US" altLang="zh-CN" dirty="0"/>
            <a:t>Sensitive</a:t>
          </a:r>
          <a:r>
            <a:rPr lang="zh-CN" altLang="en-US" dirty="0"/>
            <a:t> </a:t>
          </a:r>
          <a:r>
            <a:rPr lang="en-US" altLang="zh-CN" dirty="0"/>
            <a:t>Hashing</a:t>
          </a:r>
          <a:endParaRPr lang="en-US" dirty="0"/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7006AB7-5DEB-5048-9A7A-C352760D0348}">
      <dgm:prSet/>
      <dgm:spPr/>
      <dgm:t>
        <a:bodyPr/>
        <a:lstStyle/>
        <a:p>
          <a:r>
            <a:rPr lang="en-US" altLang="zh-CN" dirty="0"/>
            <a:t>LSH</a:t>
          </a:r>
          <a:r>
            <a:rPr lang="zh-CN" altLang="en-US" dirty="0"/>
            <a:t> </a:t>
          </a:r>
          <a:r>
            <a:rPr lang="en-US" altLang="zh-CN" dirty="0"/>
            <a:t>functions</a:t>
          </a:r>
          <a:endParaRPr lang="zh-CN" altLang="en-US" dirty="0"/>
        </a:p>
      </dgm:t>
    </dgm:pt>
    <dgm:pt modelId="{CC7FCFD6-EC5A-424A-8DDB-7EF6B3069CC4}" type="par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7DF3500A-CC4C-984E-84D6-B85071EB2920}" type="sibTrans" cxnId="{CEBEF0FD-1F8F-5840-9944-902DDEDE79AC}">
      <dgm:prSet/>
      <dgm:spPr/>
      <dgm:t>
        <a:bodyPr/>
        <a:lstStyle/>
        <a:p>
          <a:endParaRPr lang="zh-CN" altLang="en-US"/>
        </a:p>
      </dgm:t>
    </dgm:pt>
    <dgm:pt modelId="{1FF1166D-8166-6845-BD2F-C65AE5C4E6E0}">
      <dgm:prSet/>
      <dgm:spPr/>
      <dgm:t>
        <a:bodyPr/>
        <a:lstStyle/>
        <a:p>
          <a:r>
            <a:rPr lang="en-US" altLang="zh-CN" dirty="0"/>
            <a:t>LSH</a:t>
          </a:r>
          <a:r>
            <a:rPr lang="zh-CN" altLang="en-US" dirty="0"/>
            <a:t> </a:t>
          </a:r>
          <a:r>
            <a:rPr lang="en-US" altLang="zh-CN" dirty="0"/>
            <a:t>for</a:t>
          </a:r>
          <a:r>
            <a:rPr lang="zh-CN" altLang="en-US" dirty="0"/>
            <a:t> </a:t>
          </a:r>
          <a:r>
            <a:rPr lang="en-US" altLang="zh-CN" dirty="0"/>
            <a:t>approximated</a:t>
          </a:r>
          <a:r>
            <a:rPr lang="zh-CN" altLang="en-US" dirty="0"/>
            <a:t> </a:t>
          </a:r>
          <a:r>
            <a:rPr lang="en-US" altLang="zh-CN" dirty="0"/>
            <a:t>NN</a:t>
          </a:r>
          <a:endParaRPr lang="zh-CN" altLang="en-US" dirty="0"/>
        </a:p>
      </dgm:t>
    </dgm:pt>
    <dgm:pt modelId="{A7AD643A-A547-724A-8D8B-A845472D500E}" type="parTrans" cxnId="{170870BD-2453-4747-9E4F-70FC1F1E1EEA}">
      <dgm:prSet/>
      <dgm:spPr/>
      <dgm:t>
        <a:bodyPr/>
        <a:lstStyle/>
        <a:p>
          <a:endParaRPr lang="zh-CN" altLang="en-US"/>
        </a:p>
      </dgm:t>
    </dgm:pt>
    <dgm:pt modelId="{8FB1AE43-8793-C345-BFDE-E612A015F870}" type="sibTrans" cxnId="{170870BD-2453-4747-9E4F-70FC1F1E1EEA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D4E3098-A1D7-A548-BAB5-7C5B68BD5803}" type="pres">
      <dgm:prSet presAssocID="{63A81FF4-263D-41CB-9071-D127CED2C26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D028651-F3A1-A449-8972-457099DFE74E}" type="presOf" srcId="{1FF1166D-8166-6845-BD2F-C65AE5C4E6E0}" destId="{8D4E3098-A1D7-A548-BAB5-7C5B68BD5803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447EAC78-5666-1F4E-9F6F-8D91AB273EFC}" type="presOf" srcId="{87006AB7-5DEB-5048-9A7A-C352760D0348}" destId="{8D4E3098-A1D7-A548-BAB5-7C5B68BD5803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FF429AB5-D8A5-450C-949E-C5993CDA6CF8}" srcId="{CD4C4DF3-CDA3-4C1A-BA09-6F2AA9088C98}" destId="{63A81FF4-263D-41CB-9071-D127CED2C26F}" srcOrd="0" destOrd="0" parTransId="{871569B9-983E-4147-A2C2-AEAE4B538B9F}" sibTransId="{6204F9E9-B966-4ED3-9620-B8AD2FA0992D}"/>
    <dgm:cxn modelId="{170870BD-2453-4747-9E4F-70FC1F1E1EEA}" srcId="{63A81FF4-263D-41CB-9071-D127CED2C26F}" destId="{1FF1166D-8166-6845-BD2F-C65AE5C4E6E0}" srcOrd="1" destOrd="0" parTransId="{A7AD643A-A547-724A-8D8B-A845472D500E}" sibTransId="{8FB1AE43-8793-C345-BFDE-E612A015F870}"/>
    <dgm:cxn modelId="{CEBEF0FD-1F8F-5840-9944-902DDEDE79AC}" srcId="{63A81FF4-263D-41CB-9071-D127CED2C26F}" destId="{87006AB7-5DEB-5048-9A7A-C352760D0348}" srcOrd="0" destOrd="0" parTransId="{CC7FCFD6-EC5A-424A-8DDB-7EF6B3069CC4}" sibTransId="{7DF3500A-CC4C-984E-84D6-B85071EB2920}"/>
    <dgm:cxn modelId="{EE4C89DF-76AF-9D40-9263-B3BC0F2F9F8D}" type="presParOf" srcId="{E3F036DE-6942-EB4D-9A0C-88DB77F2BE78}" destId="{27CFC81F-1429-A241-BA29-F4FAC6F69A90}" srcOrd="0" destOrd="0" presId="urn:microsoft.com/office/officeart/2005/8/layout/vList2"/>
    <dgm:cxn modelId="{101B85BC-284F-E546-A82F-5626ED71DE8A}" type="presParOf" srcId="{E3F036DE-6942-EB4D-9A0C-88DB77F2BE78}" destId="{8D4E3098-A1D7-A548-BAB5-7C5B68BD580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FC81F-1429-A241-BA29-F4FAC6F69A90}">
      <dsp:nvSpPr>
        <dsp:cNvPr id="0" name=""/>
        <dsp:cNvSpPr/>
      </dsp:nvSpPr>
      <dsp:spPr>
        <a:xfrm>
          <a:off x="0" y="233649"/>
          <a:ext cx="4697730" cy="2969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/>
            <a:t>Locality</a:t>
          </a:r>
          <a:r>
            <a:rPr lang="zh-CN" altLang="en-US" sz="5400" kern="1200" dirty="0"/>
            <a:t> </a:t>
          </a:r>
          <a:r>
            <a:rPr lang="en-US" altLang="zh-CN" sz="5400" kern="1200" dirty="0"/>
            <a:t>Sensitive</a:t>
          </a:r>
          <a:r>
            <a:rPr lang="zh-CN" altLang="en-US" sz="5400" kern="1200" dirty="0"/>
            <a:t> </a:t>
          </a:r>
          <a:r>
            <a:rPr lang="en-US" altLang="zh-CN" sz="5400" kern="1200" dirty="0"/>
            <a:t>Hashing</a:t>
          </a:r>
          <a:endParaRPr lang="en-US" sz="5400" kern="1200" dirty="0"/>
        </a:p>
      </dsp:txBody>
      <dsp:txXfrm>
        <a:off x="144957" y="378606"/>
        <a:ext cx="4407816" cy="2679546"/>
      </dsp:txXfrm>
    </dsp:sp>
    <dsp:sp modelId="{8D4E3098-A1D7-A548-BAB5-7C5B68BD5803}">
      <dsp:nvSpPr>
        <dsp:cNvPr id="0" name=""/>
        <dsp:cNvSpPr/>
      </dsp:nvSpPr>
      <dsp:spPr>
        <a:xfrm>
          <a:off x="0" y="3203109"/>
          <a:ext cx="4697730" cy="2067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4200" kern="1200" dirty="0"/>
            <a:t>LSH</a:t>
          </a:r>
          <a:r>
            <a:rPr lang="zh-CN" altLang="en-US" sz="4200" kern="1200" dirty="0"/>
            <a:t> </a:t>
          </a:r>
          <a:r>
            <a:rPr lang="en-US" altLang="zh-CN" sz="4200" kern="1200" dirty="0"/>
            <a:t>functions</a:t>
          </a:r>
          <a:endParaRPr lang="zh-CN" altLang="en-US" sz="4200" kern="1200" dirty="0"/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4200" kern="1200" dirty="0"/>
            <a:t>LSH</a:t>
          </a:r>
          <a:r>
            <a:rPr lang="zh-CN" altLang="en-US" sz="4200" kern="1200" dirty="0"/>
            <a:t> </a:t>
          </a:r>
          <a:r>
            <a:rPr lang="en-US" altLang="zh-CN" sz="4200" kern="1200" dirty="0"/>
            <a:t>for</a:t>
          </a:r>
          <a:r>
            <a:rPr lang="zh-CN" altLang="en-US" sz="4200" kern="1200" dirty="0"/>
            <a:t> </a:t>
          </a:r>
          <a:r>
            <a:rPr lang="en-US" altLang="zh-CN" sz="4200" kern="1200" dirty="0"/>
            <a:t>approximated</a:t>
          </a:r>
          <a:r>
            <a:rPr lang="zh-CN" altLang="en-US" sz="4200" kern="1200" dirty="0"/>
            <a:t> </a:t>
          </a:r>
          <a:r>
            <a:rPr lang="en-US" altLang="zh-CN" sz="4200" kern="1200" dirty="0"/>
            <a:t>NN</a:t>
          </a:r>
          <a:endParaRPr lang="zh-CN" altLang="en-US" sz="4200" kern="1200" dirty="0"/>
        </a:p>
      </dsp:txBody>
      <dsp:txXfrm>
        <a:off x="0" y="3203109"/>
        <a:ext cx="4697730" cy="2067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6FE8B-7931-CC4F-AE3E-B34F54583170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54BD5-6B15-C349-B9C7-0336B169A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84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5B2B-CF71-4A4A-BFF2-C0CDDD296B97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7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2B8D0-4821-B746-938E-6CB2F10D88BB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9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F257-9167-2149-A422-4AEB4A7D6FCF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7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B3BE-0A5C-504E-890E-B1C30E403377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05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32915-B71A-1E41-88D7-BBF7A06D156E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9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D2124-9BD1-6140-8CE5-052B28BB5F8D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15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426A-FE3F-4345-8D53-F6E801C7E987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E340-D045-EF43-A93E-48B8DEC7B261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0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6EE3-04B0-034F-8BDE-DD69D0D84359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33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357A-EE0F-9A41-92B5-C8A6490D7B7F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26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D752-8C03-074F-B458-0DF5C08624C2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4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8DB8-F506-034B-8B35-AFBCB6F43E32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35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3AEE-DBB0-F346-A85A-22FDB1F2BE0D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10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9BEB-AEEE-C546-888A-723E98499A65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55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19C69-71BD-4B40-AE67-8A456780D28E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8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57099-330D-E24E-8E3E-084078760837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2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791D-6317-1642-84AE-5DF5EDB777AF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8395-CD98-B04C-AD14-20BE2E9E0D52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1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534-C761-CA4E-991F-6CCC61010414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C90-8DF2-084C-8C18-EB2B92878A6E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11DE-F471-3D49-A6DE-9798E483E37F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9D86-0CCE-F44D-A280-D6B5EB6CB0B3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A7AA-4CD5-184F-B085-6AE0985DF1F1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D1CE8-A7E5-8F49-B9AB-209BA9E3DC26}" type="datetime1">
              <a:rPr lang="zh-CN" altLang="en-US" smtClean="0"/>
              <a:t>2025/4/26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91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7.png"/><Relationship Id="rId9" Type="http://schemas.openxmlformats.org/officeDocument/2006/relationships/image" Target="../media/image5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12" Type="http://schemas.openxmlformats.org/officeDocument/2006/relationships/image" Target="../media/image59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8" descr="Matchsticks dropped on the table">
            <a:extLst>
              <a:ext uri="{FF2B5EF4-FFF2-40B4-BE49-F238E27FC236}">
                <a16:creationId xmlns:a16="http://schemas.microsoft.com/office/drawing/2014/main" id="{C585A25E-2B8F-A2DD-80CC-B26C8F7FF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722" r="11612" b="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BA5CBEE-18C7-5742-B717-31372544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54638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局部敏感哈希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3816DF0-8BB9-2241-8274-AE7744B3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Algorithm design and analysis, </a:t>
            </a:r>
            <a:r>
              <a:rPr lang="en-US" dirty="0" err="1"/>
              <a:t>Yongcai</a:t>
            </a:r>
            <a:r>
              <a:rPr lang="en-US" dirty="0"/>
              <a:t>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4D130E-E83B-F44A-9F50-5BBB5E19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</a:t>
            </a:fld>
            <a:endParaRPr lang="en-US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1446AE42-0665-4E49-BADF-3E6296657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84724"/>
            <a:ext cx="6858000" cy="1073075"/>
          </a:xfrm>
        </p:spPr>
        <p:txBody>
          <a:bodyPr/>
          <a:lstStyle/>
          <a:p>
            <a:r>
              <a:rPr lang="en-US" dirty="0" err="1"/>
              <a:t>王永才</a:t>
            </a:r>
            <a:endParaRPr lang="en-US" dirty="0"/>
          </a:p>
          <a:p>
            <a:r>
              <a:rPr lang="en-US" altLang="zh-CN" dirty="0" err="1"/>
              <a:t>ycw@ruc.edu.cn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BE057-6078-AC42-96ED-987FEA19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1869"/>
          </a:xfrm>
        </p:spPr>
        <p:txBody>
          <a:bodyPr/>
          <a:lstStyle/>
          <a:p>
            <a:r>
              <a:rPr lang="en-US" altLang="zh-CN" dirty="0"/>
              <a:t>Collision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SRP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36DFD-CFA8-BD44-B408-CFE4697E6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7996"/>
            <a:ext cx="4523213" cy="4351338"/>
          </a:xfrm>
        </p:spPr>
        <p:txBody>
          <a:bodyPr/>
          <a:lstStyle/>
          <a:p>
            <a:r>
              <a:rPr lang="en-US" altLang="zh-CN" dirty="0"/>
              <a:t>The probability that </a:t>
            </a:r>
            <a:r>
              <a:rPr lang="en-US" altLang="zh-CN" dirty="0">
                <a:solidFill>
                  <a:srgbClr val="00B050"/>
                </a:solidFill>
              </a:rPr>
              <a:t>h(</a:t>
            </a:r>
            <a:r>
              <a:rPr lang="en-US" altLang="zh-CN" b="1" dirty="0">
                <a:solidFill>
                  <a:srgbClr val="00B050"/>
                </a:solidFill>
              </a:rPr>
              <a:t>x</a:t>
            </a:r>
            <a:r>
              <a:rPr lang="en-US" altLang="zh-CN" dirty="0">
                <a:solidFill>
                  <a:srgbClr val="00B050"/>
                </a:solidFill>
              </a:rPr>
              <a:t>)≠h(</a:t>
            </a:r>
            <a:r>
              <a:rPr lang="en-US" altLang="zh-CN" b="1" dirty="0">
                <a:solidFill>
                  <a:srgbClr val="00B050"/>
                </a:solidFill>
              </a:rPr>
              <a:t>y</a:t>
            </a:r>
            <a:r>
              <a:rPr lang="en-US" altLang="zh-CN" dirty="0">
                <a:solidFill>
                  <a:srgbClr val="00B050"/>
                </a:solidFill>
              </a:rPr>
              <a:t>) is the probability </a:t>
            </a:r>
            <a:r>
              <a:rPr lang="en-US" altLang="zh-CN" dirty="0"/>
              <a:t>that a randomly chosen </a:t>
            </a:r>
            <a:r>
              <a:rPr lang="en-US" altLang="zh-CN" dirty="0">
                <a:solidFill>
                  <a:srgbClr val="00B050"/>
                </a:solidFill>
              </a:rPr>
              <a:t>line falls between </a:t>
            </a:r>
            <a:r>
              <a:rPr lang="en-US" altLang="zh-CN" b="1" dirty="0">
                <a:solidFill>
                  <a:srgbClr val="00B050"/>
                </a:solidFill>
              </a:rPr>
              <a:t>x</a:t>
            </a:r>
            <a:r>
              <a:rPr lang="en-US" altLang="zh-CN" dirty="0">
                <a:solidFill>
                  <a:srgbClr val="00B050"/>
                </a:solidFill>
              </a:rPr>
              <a:t> and </a:t>
            </a:r>
            <a:r>
              <a:rPr lang="en-US" altLang="zh-CN" b="1" dirty="0">
                <a:solidFill>
                  <a:srgbClr val="00B050"/>
                </a:solidFill>
              </a:rPr>
              <a:t>y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If we randomly pick an angle, </a:t>
            </a:r>
            <a:r>
              <a:rPr lang="en-US" altLang="zh-CN" dirty="0">
                <a:solidFill>
                  <a:srgbClr val="00B050"/>
                </a:solidFill>
              </a:rPr>
              <a:t>there is a </a:t>
            </a:r>
            <a:r>
              <a:rPr lang="el-GR" altLang="zh-CN" dirty="0">
                <a:solidFill>
                  <a:srgbClr val="00B050"/>
                </a:solidFill>
              </a:rPr>
              <a:t>θ</a:t>
            </a:r>
            <a:r>
              <a:rPr lang="en-US" altLang="zh-CN" dirty="0">
                <a:solidFill>
                  <a:srgbClr val="00B050"/>
                </a:solidFill>
              </a:rPr>
              <a:t>/</a:t>
            </a:r>
            <a:r>
              <a:rPr lang="el-GR" altLang="zh-CN" dirty="0">
                <a:solidFill>
                  <a:srgbClr val="00B050"/>
                </a:solidFill>
              </a:rPr>
              <a:t>π </a:t>
            </a:r>
            <a:r>
              <a:rPr lang="en-US" altLang="zh-CN" dirty="0">
                <a:solidFill>
                  <a:srgbClr val="00B050"/>
                </a:solidFill>
              </a:rPr>
              <a:t>chance that it falls between the two points</a:t>
            </a:r>
            <a:r>
              <a:rPr lang="en-US" altLang="zh-CN" dirty="0"/>
              <a:t> and separates them.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CD5463A-AC28-4E44-BE04-CEFAA9AF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63" y="2213280"/>
            <a:ext cx="3973294" cy="320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CCDB48-96C2-FF4E-8DCD-2BFBA71E5D23}"/>
              </a:ext>
            </a:extLst>
          </p:cNvPr>
          <p:cNvSpPr txBox="1"/>
          <p:nvPr/>
        </p:nvSpPr>
        <p:spPr>
          <a:xfrm>
            <a:off x="1304693" y="553721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u="none" strike="noStrike" dirty="0">
                <a:effectLst/>
              </a:rPr>
              <a:t>p(</a:t>
            </a:r>
            <a:r>
              <a:rPr lang="en-US" altLang="zh-CN" sz="2800" b="1" u="none" strike="noStrike" dirty="0" err="1">
                <a:effectLst/>
              </a:rPr>
              <a:t>x</a:t>
            </a:r>
            <a:r>
              <a:rPr lang="en-US" altLang="zh-CN" sz="2800" u="none" strike="noStrike" dirty="0" err="1">
                <a:effectLst/>
              </a:rPr>
              <a:t>,</a:t>
            </a:r>
            <a:r>
              <a:rPr lang="en-US" altLang="zh-CN" sz="2800" b="1" u="none" strike="noStrike" dirty="0" err="1">
                <a:effectLst/>
              </a:rPr>
              <a:t>y</a:t>
            </a:r>
            <a:r>
              <a:rPr lang="en-US" altLang="zh-CN" sz="2800" u="none" strike="noStrike" dirty="0">
                <a:effectLst/>
              </a:rPr>
              <a:t>)=1−</a:t>
            </a:r>
            <a:r>
              <a:rPr lang="el-GR" altLang="zh-CN" sz="2800" u="none" strike="noStrike" dirty="0">
                <a:effectLst/>
              </a:rPr>
              <a:t>θ(</a:t>
            </a:r>
            <a:r>
              <a:rPr lang="en-US" altLang="zh-CN" sz="2800" b="1" u="none" strike="noStrike" dirty="0" err="1">
                <a:effectLst/>
              </a:rPr>
              <a:t>x</a:t>
            </a:r>
            <a:r>
              <a:rPr lang="en-US" altLang="zh-CN" sz="2800" u="none" strike="noStrike" dirty="0" err="1">
                <a:effectLst/>
              </a:rPr>
              <a:t>,</a:t>
            </a:r>
            <a:r>
              <a:rPr lang="en-US" altLang="zh-CN" sz="2800" b="1" u="none" strike="noStrike" dirty="0" err="1">
                <a:effectLst/>
              </a:rPr>
              <a:t>y</a:t>
            </a:r>
            <a:r>
              <a:rPr lang="en-US" altLang="zh-CN" sz="2800" u="none" strike="noStrike" dirty="0">
                <a:effectLst/>
              </a:rPr>
              <a:t>)/</a:t>
            </a:r>
            <a:r>
              <a:rPr lang="el-GR" altLang="zh-CN" sz="2800" u="none" strike="noStrike" dirty="0">
                <a:effectLst/>
              </a:rPr>
              <a:t>π</a:t>
            </a:r>
            <a:endParaRPr lang="en-US" sz="28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E22184-AB5F-C24F-95E5-9DE9DF63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91D44D-E25F-A844-9535-8E7C4336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DE9C8-FDB6-78B8-AA2F-FF1D2E8E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基于</a:t>
            </a:r>
            <a:r>
              <a:rPr lang="en-US" altLang="zh-CN" dirty="0" err="1"/>
              <a:t>SRP</a:t>
            </a:r>
            <a:r>
              <a:rPr lang="zh-CN" altLang="en-US" dirty="0"/>
              <a:t>的</a:t>
            </a:r>
            <a:r>
              <a:rPr lang="en-US" altLang="zh-CN" dirty="0"/>
              <a:t>LSH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B2FF1D-C9A4-99A9-76B5-1F0E4C356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距离函数</a:t>
                </a:r>
                <a:r>
                  <a:rPr lang="zh-CN" altLang="en-US" dirty="0"/>
                  <a:t>：夹角</a:t>
                </a:r>
                <a:endParaRPr lang="en-US" altLang="zh-CN" dirty="0"/>
              </a:p>
              <a:p>
                <a:r>
                  <a:rPr lang="zh-CN" altLang="en-US" b="1" dirty="0"/>
                  <a:t>冲突概率公式：</a:t>
                </a:r>
                <a:r>
                  <a:rPr lang="en-US" altLang="zh-CN" sz="2800" u="none" strike="noStrike" dirty="0">
                    <a:solidFill>
                      <a:srgbClr val="00B050"/>
                    </a:solidFill>
                    <a:effectLst/>
                  </a:rPr>
                  <a:t>p(</a:t>
                </a:r>
                <a:r>
                  <a:rPr lang="en-US" altLang="zh-CN" sz="2800" b="1" u="none" strike="noStrike" dirty="0" err="1">
                    <a:solidFill>
                      <a:srgbClr val="00B050"/>
                    </a:solidFill>
                    <a:effectLst/>
                  </a:rPr>
                  <a:t>x</a:t>
                </a:r>
                <a:r>
                  <a:rPr lang="en-US" altLang="zh-CN" sz="2800" u="none" strike="noStrike" dirty="0" err="1">
                    <a:solidFill>
                      <a:srgbClr val="00B050"/>
                    </a:solidFill>
                    <a:effectLst/>
                  </a:rPr>
                  <a:t>,</a:t>
                </a:r>
                <a:r>
                  <a:rPr lang="en-US" altLang="zh-CN" sz="2800" b="1" u="none" strike="noStrike" dirty="0" err="1">
                    <a:solidFill>
                      <a:srgbClr val="00B050"/>
                    </a:solidFill>
                    <a:effectLst/>
                  </a:rPr>
                  <a:t>y</a:t>
                </a:r>
                <a:r>
                  <a:rPr lang="en-US" altLang="zh-CN" sz="2800" u="none" strike="noStrike" dirty="0">
                    <a:solidFill>
                      <a:srgbClr val="00B050"/>
                    </a:solidFill>
                    <a:effectLst/>
                  </a:rPr>
                  <a:t>)=1−</a:t>
                </a:r>
                <a:r>
                  <a:rPr lang="en-US" altLang="zh-CN" sz="2800" u="none" strike="noStrike" dirty="0">
                    <a:solidFill>
                      <a:srgbClr val="00B050"/>
                    </a:solidFill>
                    <a:effectLst/>
                    <a:latin typeface="Symbol" pitchFamily="2" charset="2"/>
                  </a:rPr>
                  <a:t>q</a:t>
                </a:r>
                <a:r>
                  <a:rPr lang="en-US" altLang="zh-CN" sz="2800" u="none" strike="noStrike" dirty="0">
                    <a:solidFill>
                      <a:srgbClr val="00B050"/>
                    </a:solidFill>
                    <a:effectLst/>
                  </a:rPr>
                  <a:t>(</a:t>
                </a:r>
                <a:r>
                  <a:rPr lang="en-US" altLang="zh-CN" sz="2800" b="1" u="none" strike="noStrike" dirty="0" err="1">
                    <a:solidFill>
                      <a:srgbClr val="00B050"/>
                    </a:solidFill>
                    <a:effectLst/>
                  </a:rPr>
                  <a:t>x</a:t>
                </a:r>
                <a:r>
                  <a:rPr lang="en-US" altLang="zh-CN" sz="2800" u="none" strike="noStrike" dirty="0" err="1">
                    <a:solidFill>
                      <a:srgbClr val="00B050"/>
                    </a:solidFill>
                    <a:effectLst/>
                  </a:rPr>
                  <a:t>,</a:t>
                </a:r>
                <a:r>
                  <a:rPr lang="en-US" altLang="zh-CN" sz="2800" b="1" u="none" strike="noStrike" dirty="0" err="1">
                    <a:solidFill>
                      <a:srgbClr val="00B050"/>
                    </a:solidFill>
                    <a:effectLst/>
                  </a:rPr>
                  <a:t>y</a:t>
                </a:r>
                <a:r>
                  <a:rPr lang="en-US" altLang="zh-CN" sz="2800" u="none" strike="noStrike" dirty="0">
                    <a:solidFill>
                      <a:srgbClr val="00B050"/>
                    </a:solidFill>
                    <a:effectLst/>
                  </a:rPr>
                  <a:t>)/</a:t>
                </a:r>
                <a:r>
                  <a:rPr lang="en-US" altLang="zh-CN" sz="2800" u="none" strike="noStrike" dirty="0">
                    <a:solidFill>
                      <a:srgbClr val="00B050"/>
                    </a:solidFill>
                    <a:effectLst/>
                    <a:latin typeface="Symbol" pitchFamily="2" charset="2"/>
                  </a:rPr>
                  <a:t>p</a:t>
                </a:r>
                <a:endParaRPr lang="en-US" altLang="zh-CN" sz="2800" dirty="0">
                  <a:solidFill>
                    <a:srgbClr val="00B050"/>
                  </a:solidFill>
                  <a:latin typeface="Symbol" pitchFamily="2" charset="2"/>
                </a:endParaRPr>
              </a:p>
              <a:p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d(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)≤R</a:t>
                </a:r>
                <a:r>
                  <a:rPr lang="en-US" altLang="zh-CN" sz="2800" dirty="0"/>
                  <a:t> 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then</a:t>
                </a:r>
                <a:r>
                  <a:rPr lang="zh-CN" altLang="en-US" sz="2800" dirty="0"/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28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≥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1−R/</a:t>
                </a:r>
                <a:r>
                  <a:rPr lang="en-US" altLang="zh-CN" dirty="0">
                    <a:solidFill>
                      <a:srgbClr val="00B050"/>
                    </a:solidFill>
                    <a:latin typeface="Symbol" pitchFamily="2" charset="2"/>
                  </a:rPr>
                  <a:t>p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r>
                  <a:rPr lang="en-US" altLang="zh-CN" sz="2800" dirty="0"/>
                  <a:t>If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 d(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)≥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cR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,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then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28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≤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1−cR/</a:t>
                </a:r>
                <a:r>
                  <a:rPr lang="en-US" altLang="zh-CN" dirty="0">
                    <a:solidFill>
                      <a:srgbClr val="00B050"/>
                    </a:solidFill>
                    <a:latin typeface="Symbol" pitchFamily="2" charset="2"/>
                  </a:rPr>
                  <a:t>p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B2FF1D-C9A4-99A9-76B5-1F0E4C356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E19499-78D4-40A8-40E7-1BF017AB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CE2F9A-B413-0FEC-9F6D-A01CB9B5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0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4E4D2-5E25-C144-8B99-CE0D4E44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3020"/>
          </a:xfrm>
        </p:spPr>
        <p:txBody>
          <a:bodyPr/>
          <a:lstStyle/>
          <a:p>
            <a:r>
              <a:rPr lang="en-US" altLang="zh-CN" b="1" dirty="0"/>
              <a:t>Euclidean and Manhattan LSH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5B835-F1CE-CE44-B81F-B209F1C7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8507"/>
            <a:ext cx="7886700" cy="4738456"/>
          </a:xfrm>
        </p:spPr>
        <p:txBody>
          <a:bodyPr/>
          <a:lstStyle/>
          <a:p>
            <a:r>
              <a:rPr lang="en-US" altLang="zh-CN" dirty="0"/>
              <a:t>The LSH functions for the Euclidean (L2) and Manhattan (L1) distances: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E35ACB-34C9-3E4E-BC8C-61C4BCE83A16}"/>
              </a:ext>
            </a:extLst>
          </p:cNvPr>
          <p:cNvSpPr txBox="1"/>
          <p:nvPr/>
        </p:nvSpPr>
        <p:spPr>
          <a:xfrm>
            <a:off x="1543050" y="221984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u="none" strike="noStrike" dirty="0">
                <a:solidFill>
                  <a:srgbClr val="00B050"/>
                </a:solidFill>
                <a:effectLst/>
              </a:rPr>
              <a:t>h(</a:t>
            </a:r>
            <a:r>
              <a:rPr lang="en-US" altLang="zh-CN" sz="2800" b="1" i="0" u="none" strike="noStrike" dirty="0">
                <a:solidFill>
                  <a:srgbClr val="00B050"/>
                </a:solidFill>
                <a:effectLst/>
              </a:rPr>
              <a:t>x</a:t>
            </a:r>
            <a:r>
              <a:rPr lang="en-US" altLang="zh-CN" sz="2800" b="0" i="0" u="none" strike="noStrike" dirty="0">
                <a:solidFill>
                  <a:srgbClr val="00B050"/>
                </a:solidFill>
                <a:effectLst/>
              </a:rPr>
              <a:t>)=</a:t>
            </a:r>
            <a:r>
              <a:rPr lang="en-US" altLang="zh-CN" sz="3200" b="1" i="0" u="none" strike="noStrike" dirty="0">
                <a:solidFill>
                  <a:srgbClr val="00B050"/>
                </a:solidFill>
                <a:effectLst/>
              </a:rPr>
              <a:t>⌊</a:t>
            </a:r>
            <a:r>
              <a:rPr lang="en-US" altLang="zh-CN" sz="2800" dirty="0">
                <a:solidFill>
                  <a:srgbClr val="00B050"/>
                </a:solidFill>
              </a:rPr>
              <a:t>(</a:t>
            </a:r>
            <a:r>
              <a:rPr lang="en-US" altLang="zh-CN" sz="2800" b="1" i="0" u="none" strike="noStrike" dirty="0" err="1">
                <a:solidFill>
                  <a:srgbClr val="00B050"/>
                </a:solidFill>
                <a:effectLst/>
              </a:rPr>
              <a:t>w</a:t>
            </a:r>
            <a:r>
              <a:rPr lang="en-US" altLang="zh-CN" sz="2800" b="0" i="0" u="none" strike="noStrike" baseline="30000" dirty="0" err="1">
                <a:solidFill>
                  <a:srgbClr val="00B050"/>
                </a:solidFill>
                <a:effectLst/>
              </a:rPr>
              <a:t>⊤</a:t>
            </a:r>
            <a:r>
              <a:rPr lang="en-US" altLang="zh-CN" sz="2800" b="1" i="0" u="none" strike="noStrike" dirty="0" err="1">
                <a:solidFill>
                  <a:srgbClr val="00B050"/>
                </a:solidFill>
                <a:effectLst/>
              </a:rPr>
              <a:t>x</a:t>
            </a:r>
            <a:r>
              <a:rPr lang="en-US" altLang="zh-CN" sz="2800" b="0" i="0" u="none" strike="noStrike" dirty="0" err="1">
                <a:solidFill>
                  <a:srgbClr val="00B050"/>
                </a:solidFill>
                <a:effectLst/>
              </a:rPr>
              <a:t>+b</a:t>
            </a:r>
            <a:r>
              <a:rPr lang="en-US" altLang="zh-CN" sz="2800" b="0" u="none" strike="noStrike" dirty="0">
                <a:solidFill>
                  <a:srgbClr val="00B050"/>
                </a:solidFill>
                <a:effectLst/>
              </a:rPr>
              <a:t>)/</a:t>
            </a:r>
            <a:r>
              <a:rPr lang="en-US" altLang="zh-CN" sz="2800" b="0" i="0" u="none" strike="noStrike" dirty="0">
                <a:solidFill>
                  <a:srgbClr val="00B050"/>
                </a:solidFill>
                <a:effectLst/>
              </a:rPr>
              <a:t>r</a:t>
            </a:r>
            <a:r>
              <a:rPr lang="en-US" altLang="zh-CN" sz="3600" b="0" i="0" u="none" strike="noStrike" dirty="0">
                <a:solidFill>
                  <a:srgbClr val="00B050"/>
                </a:solidFill>
                <a:effectLst/>
              </a:rPr>
              <a:t>⌋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67CC041-0DBF-D846-9DDF-F01F2F21F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24" y="2503021"/>
            <a:ext cx="3729890" cy="367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928661-9C01-9348-A4D2-0B4B08CF39B7}"/>
              </a:ext>
            </a:extLst>
          </p:cNvPr>
          <p:cNvSpPr txBox="1"/>
          <p:nvPr/>
        </p:nvSpPr>
        <p:spPr>
          <a:xfrm>
            <a:off x="783375" y="2910902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u="none" strike="noStrike" dirty="0">
                <a:effectLst/>
                <a:latin typeface="Open Sans" panose="020B0606030504020204" pitchFamily="34" charset="0"/>
              </a:rPr>
              <a:t>This produces hash bins repeat in the direction of</a:t>
            </a:r>
            <a:r>
              <a:rPr lang="en-US" altLang="zh-CN" sz="2800" b="0" i="0" u="none" strike="noStrike" dirty="0">
                <a:effectLst/>
              </a:rPr>
              <a:t> </a:t>
            </a:r>
            <a:r>
              <a:rPr lang="en-US" altLang="zh-CN" sz="2800" b="1" i="0" u="none" strike="noStrike" dirty="0">
                <a:effectLst/>
              </a:rPr>
              <a:t>w</a:t>
            </a:r>
            <a:endParaRPr 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7B3C63-29BD-444D-AC22-D245B5BF8C3E}"/>
              </a:ext>
            </a:extLst>
          </p:cNvPr>
          <p:cNvSpPr txBox="1"/>
          <p:nvPr/>
        </p:nvSpPr>
        <p:spPr>
          <a:xfrm>
            <a:off x="775011" y="3725790"/>
            <a:ext cx="476157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The user-defined parameter </a:t>
            </a:r>
            <a:r>
              <a:rPr lang="en-US" altLang="zh-CN" sz="2400" b="0" i="0" u="none" strike="noStrike" dirty="0">
                <a:effectLst/>
              </a:rPr>
              <a:t>r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 determines the width of each hash bin, and </a:t>
            </a:r>
            <a:r>
              <a:rPr lang="en-US" altLang="zh-CN" sz="2400" b="0" i="0" u="none" strike="noStrike" dirty="0">
                <a:effectLst/>
              </a:rPr>
              <a:t>b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 is a random number in the range </a:t>
            </a:r>
            <a:r>
              <a:rPr lang="en-US" altLang="zh-CN" b="0" i="0" u="none" strike="noStrike" dirty="0">
                <a:effectLst/>
              </a:rPr>
              <a:t>[</a:t>
            </a:r>
            <a:r>
              <a:rPr lang="en-US" altLang="zh-CN" sz="2000" b="0" i="0" u="none" strike="noStrike" dirty="0">
                <a:effectLst/>
              </a:rPr>
              <a:t>0,r</a:t>
            </a:r>
            <a:r>
              <a:rPr lang="en-US" altLang="zh-CN" b="0" i="0" u="none" strike="noStrike" dirty="0">
                <a:effectLst/>
              </a:rPr>
              <a:t>]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8565B9-B2F3-1F4F-B418-A571401E481A}"/>
              </a:ext>
            </a:extLst>
          </p:cNvPr>
          <p:cNvSpPr txBox="1"/>
          <p:nvPr/>
        </p:nvSpPr>
        <p:spPr>
          <a:xfrm>
            <a:off x="783375" y="49234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en Sans" panose="020B0606030504020204" pitchFamily="34" charset="0"/>
              </a:rPr>
              <a:t>The</a:t>
            </a:r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 hash function maps to the entire set of integers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37B71F-B96A-2F4F-8939-F5BD475D6036}"/>
              </a:ext>
            </a:extLst>
          </p:cNvPr>
          <p:cNvSpPr txBox="1"/>
          <p:nvPr/>
        </p:nvSpPr>
        <p:spPr>
          <a:xfrm>
            <a:off x="775011" y="5628682"/>
            <a:ext cx="4912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effectLst/>
                <a:latin typeface="Open Sans" panose="020B0606030504020204" pitchFamily="34" charset="0"/>
              </a:rPr>
              <a:t>The analytic expression for the collision probability is complicated to write down</a:t>
            </a:r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85CC4F-395D-184D-90BA-BACF7D6B527A}"/>
              </a:ext>
            </a:extLst>
          </p:cNvPr>
          <p:cNvSpPr txBox="1"/>
          <p:nvPr/>
        </p:nvSpPr>
        <p:spPr>
          <a:xfrm>
            <a:off x="561743" y="6408825"/>
            <a:ext cx="8602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u="none" strike="noStrike" dirty="0" err="1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Datar</a:t>
            </a:r>
            <a:r>
              <a:rPr lang="en-US" altLang="zh-CN" sz="1200" b="0" i="0" u="none" strike="noStrike" dirty="0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, M., </a:t>
            </a:r>
            <a:r>
              <a:rPr lang="en-US" altLang="zh-CN" sz="1200" b="0" i="0" u="none" strike="noStrike" dirty="0" err="1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Immorlica</a:t>
            </a:r>
            <a:r>
              <a:rPr lang="en-US" altLang="zh-CN" sz="1200" b="0" i="0" u="none" strike="noStrike" dirty="0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, N., </a:t>
            </a:r>
            <a:r>
              <a:rPr lang="en-US" altLang="zh-CN" sz="1200" b="0" i="0" u="none" strike="noStrike" dirty="0" err="1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Indyk</a:t>
            </a:r>
            <a:r>
              <a:rPr lang="en-US" altLang="zh-CN" sz="1200" b="0" i="0" u="none" strike="noStrike" dirty="0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, P., &amp; </a:t>
            </a:r>
            <a:r>
              <a:rPr lang="en-US" altLang="zh-CN" sz="1200" b="0" i="0" u="none" strike="noStrike" dirty="0" err="1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Mirrokni</a:t>
            </a:r>
            <a:r>
              <a:rPr lang="en-US" altLang="zh-CN" sz="1200" b="0" i="0" u="none" strike="noStrike" dirty="0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, V. S. (2004, June). Locality-sensitive hashing scheme based on p-stable distributions. In </a:t>
            </a:r>
            <a:r>
              <a:rPr lang="en-US" altLang="zh-CN" sz="1200" b="0" i="1" u="none" strike="noStrike" dirty="0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Proceedings of the twentieth annual symposium on Computational geometry</a:t>
            </a:r>
            <a:r>
              <a:rPr lang="en-US" altLang="zh-CN" sz="1200" b="0" i="0" u="none" strike="noStrike" dirty="0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 (pp. 253-262). ACM.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CA608C36-3E15-FE42-B3CD-239B43DA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B4ADC0C5-5D5D-9045-A703-912DC7C5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3E056-6ECC-804A-8F54-CAE3011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0718"/>
          </a:xfrm>
        </p:spPr>
        <p:txBody>
          <a:bodyPr/>
          <a:lstStyle/>
          <a:p>
            <a:r>
              <a:rPr lang="en-US" altLang="zh-CN" b="1" dirty="0"/>
              <a:t>Clustering LSH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DC9404-F544-5E46-ABBD-A5ECFCC03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2" y="1315845"/>
                <a:ext cx="5059970" cy="48611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The idea is to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find a set of cluster centers 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</a:rPr>
                  <a:t> </a:t>
                </a:r>
                <a:r>
                  <a:rPr lang="en-US" altLang="zh-CN" sz="2400" dirty="0"/>
                  <a:t>that do a good job of approximating the dataset.</a:t>
                </a:r>
              </a:p>
              <a:p>
                <a:r>
                  <a:rPr lang="en-US" altLang="zh-CN" sz="2400" dirty="0"/>
                  <a:t>These centers might be found using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k-means clustering, convex clustering</a:t>
                </a:r>
                <a:r>
                  <a:rPr lang="en-US" altLang="zh-CN" sz="2400" dirty="0"/>
                  <a:t>, or any other clustering method.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DC9404-F544-5E46-ABBD-A5ECFCC03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1315845"/>
                <a:ext cx="5059970" cy="4861118"/>
              </a:xfrm>
              <a:blipFill>
                <a:blip r:embed="rId2"/>
                <a:stretch>
                  <a:fillRect l="-150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>
            <a:extLst>
              <a:ext uri="{FF2B5EF4-FFF2-40B4-BE49-F238E27FC236}">
                <a16:creationId xmlns:a16="http://schemas.microsoft.com/office/drawing/2014/main" id="{582646C3-58B6-EC44-B52B-FA11AF6A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21" y="213594"/>
            <a:ext cx="3455379" cy="339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56BFDE7-7CCA-E84A-9677-03F272AE6422}"/>
              </a:ext>
            </a:extLst>
          </p:cNvPr>
          <p:cNvSpPr txBox="1"/>
          <p:nvPr/>
        </p:nvSpPr>
        <p:spPr>
          <a:xfrm>
            <a:off x="483684" y="3597418"/>
            <a:ext cx="77236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Once we have the cluster centers, we </a:t>
            </a:r>
            <a:r>
              <a:rPr lang="en-US" altLang="zh-CN" sz="2400" dirty="0">
                <a:solidFill>
                  <a:srgbClr val="00B050"/>
                </a:solidFill>
              </a:rPr>
              <a:t>assign an integer value to each one</a:t>
            </a:r>
            <a:r>
              <a:rPr lang="en-US" altLang="zh-CN" sz="2400" dirty="0"/>
              <a:t>. Given an object to hash, </a:t>
            </a:r>
            <a:r>
              <a:rPr lang="en-US" altLang="zh-CN" sz="2400" dirty="0">
                <a:solidFill>
                  <a:srgbClr val="00B050"/>
                </a:solidFill>
              </a:rPr>
              <a:t>we find the nearest center and output its index</a:t>
            </a:r>
            <a:r>
              <a:rPr lang="en-US" altLang="zh-CN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locality-sensitive</a:t>
            </a:r>
            <a:r>
              <a:rPr lang="en-US" altLang="zh-CN" sz="2400" dirty="0"/>
              <a:t> but much harder to specify the collision probability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D49559-39A7-2340-9390-C92EC75E8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7047" y="4875584"/>
            <a:ext cx="3661574" cy="842486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86D5EC-AA8D-D048-A04B-8B114828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34991ED-8329-9A4E-AD48-1231F235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8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B9861-967E-8B48-B32D-5068E4417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4962"/>
          </a:xfrm>
        </p:spPr>
        <p:txBody>
          <a:bodyPr/>
          <a:lstStyle/>
          <a:p>
            <a:r>
              <a:rPr lang="en-US" altLang="zh-CN" dirty="0"/>
              <a:t>LSH for Jaccard Similarity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B9380A-3D92-9F47-ADFB-81BE64349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8507"/>
            <a:ext cx="7886700" cy="4738456"/>
          </a:xfrm>
        </p:spPr>
        <p:txBody>
          <a:bodyPr/>
          <a:lstStyle/>
          <a:p>
            <a:r>
              <a:rPr lang="en-US" altLang="zh-CN" dirty="0"/>
              <a:t>For Jaccard measure, choose a random permutation </a:t>
            </a:r>
            <a:r>
              <a:rPr lang="el-GR" altLang="zh-CN" dirty="0"/>
              <a:t>π </a:t>
            </a:r>
            <a:r>
              <a:rPr lang="en-US" altLang="zh-CN" dirty="0"/>
              <a:t>on the universe U. For set S ⊆ U, the LSH for Jaccard measure is simply: </a:t>
            </a:r>
          </a:p>
          <a:p>
            <a:endParaRPr lang="en-US" altLang="zh-CN" dirty="0"/>
          </a:p>
          <a:p>
            <a:r>
              <a:rPr lang="en-US" altLang="zh-CN" dirty="0"/>
              <a:t>The Jaccard measure 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sets: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9068E9-E035-DA47-AEC5-06E73335A681}"/>
              </a:ext>
            </a:extLst>
          </p:cNvPr>
          <p:cNvSpPr txBox="1"/>
          <p:nvPr/>
        </p:nvSpPr>
        <p:spPr>
          <a:xfrm>
            <a:off x="1267057" y="2693240"/>
            <a:ext cx="724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effectLst/>
                <a:latin typeface="CMMI10"/>
              </a:rPr>
              <a:t>h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CMR10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CMMI10"/>
              </a:rPr>
              <a:t>S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CMR10"/>
              </a:rPr>
              <a:t>) = First element in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CMMI10"/>
              </a:rPr>
              <a:t>S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CMR10"/>
              </a:rPr>
              <a:t>according to permutation</a:t>
            </a:r>
            <a:r>
              <a:rPr lang="zh-CN" altLang="en-US" sz="2400" dirty="0">
                <a:solidFill>
                  <a:srgbClr val="00B050"/>
                </a:solidFill>
                <a:effectLst/>
                <a:latin typeface="CMR10"/>
              </a:rPr>
              <a:t>  </a:t>
            </a:r>
            <a:r>
              <a:rPr lang="el-GR" altLang="zh-CN" sz="2400" dirty="0">
                <a:solidFill>
                  <a:srgbClr val="00B050"/>
                </a:solidFill>
                <a:effectLst/>
                <a:latin typeface="CMMI10"/>
              </a:rPr>
              <a:t>π </a:t>
            </a:r>
            <a:endParaRPr lang="el-GR" altLang="zh-CN" sz="2400" dirty="0">
              <a:solidFill>
                <a:srgbClr val="00B05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FBA1C4-687B-3E4C-AD64-3D0316FA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3702203"/>
            <a:ext cx="2642841" cy="8809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981A9D-9A46-2D4E-8489-742893761A7E}"/>
              </a:ext>
            </a:extLst>
          </p:cNvPr>
          <p:cNvSpPr txBox="1"/>
          <p:nvPr/>
        </p:nvSpPr>
        <p:spPr>
          <a:xfrm>
            <a:off x="838199" y="4121485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It is an easy exercise to check that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2260DA-5603-2142-9DE3-620AB148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060" y="4803649"/>
            <a:ext cx="3655880" cy="48900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8F1D324-9053-4F43-825B-4B218A2A4F59}"/>
              </a:ext>
            </a:extLst>
          </p:cNvPr>
          <p:cNvSpPr txBox="1"/>
          <p:nvPr/>
        </p:nvSpPr>
        <p:spPr>
          <a:xfrm>
            <a:off x="936702" y="5511535"/>
            <a:ext cx="3122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举例</a:t>
            </a:r>
            <a:r>
              <a:rPr lang="zh-CN" altLang="en-US" sz="2000" dirty="0"/>
              <a:t>： </a:t>
            </a:r>
            <a:r>
              <a:rPr lang="en-US" altLang="zh-CN" sz="2000" dirty="0"/>
              <a:t>S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={</a:t>
            </a:r>
            <a:r>
              <a:rPr lang="en-US" altLang="zh-CN" sz="2000" dirty="0" err="1"/>
              <a:t>a,b,c</a:t>
            </a:r>
            <a:r>
              <a:rPr lang="en-US" altLang="zh-CN" sz="2000" dirty="0"/>
              <a:t>},</a:t>
            </a:r>
            <a:r>
              <a:rPr lang="zh-CN" altLang="en-US" sz="2000" dirty="0"/>
              <a:t> </a:t>
            </a:r>
            <a:r>
              <a:rPr lang="en-US" altLang="zh-CN" sz="2000" dirty="0"/>
              <a:t>S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={</a:t>
            </a:r>
            <a:r>
              <a:rPr lang="en-US" altLang="zh-CN" sz="2000" dirty="0" err="1"/>
              <a:t>b,c,d</a:t>
            </a:r>
            <a:r>
              <a:rPr lang="en-US" altLang="zh-CN" sz="2000" dirty="0"/>
              <a:t>}</a:t>
            </a:r>
            <a:endParaRPr 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3C75A5-396A-7240-A407-CC487ADD5C49}"/>
              </a:ext>
            </a:extLst>
          </p:cNvPr>
          <p:cNvSpPr txBox="1"/>
          <p:nvPr/>
        </p:nvSpPr>
        <p:spPr>
          <a:xfrm>
            <a:off x="4572000" y="5491157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J(S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)=1/2</a:t>
            </a:r>
            <a:endParaRPr lang="en-US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9CC6C4-C898-B147-89F5-D8A12E7A7E39}"/>
              </a:ext>
            </a:extLst>
          </p:cNvPr>
          <p:cNvSpPr txBox="1"/>
          <p:nvPr/>
        </p:nvSpPr>
        <p:spPr>
          <a:xfrm>
            <a:off x="936702" y="6047228"/>
            <a:ext cx="736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h(S</a:t>
            </a:r>
            <a:r>
              <a:rPr lang="en-US" altLang="zh-CN" baseline="-25000" dirty="0"/>
              <a:t>1</a:t>
            </a:r>
            <a:r>
              <a:rPr lang="en-US" altLang="zh-CN" dirty="0"/>
              <a:t>)=h(S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 等于</a:t>
            </a:r>
            <a:r>
              <a:rPr lang="en-US" altLang="zh-CN" dirty="0"/>
              <a:t>b</a:t>
            </a:r>
            <a:r>
              <a:rPr lang="zh-CN" altLang="en-US" dirty="0"/>
              <a:t>或</a:t>
            </a:r>
            <a:r>
              <a:rPr lang="en-US" altLang="zh-CN" dirty="0"/>
              <a:t>c</a:t>
            </a:r>
            <a:r>
              <a:rPr lang="zh-CN" altLang="en-US" dirty="0"/>
              <a:t>在</a:t>
            </a:r>
            <a:r>
              <a:rPr lang="en-US" altLang="zh-CN" dirty="0" err="1"/>
              <a:t>a,b,c,d</a:t>
            </a:r>
            <a:r>
              <a:rPr lang="zh-CN" altLang="en-US" dirty="0"/>
              <a:t>的随机排列中排在最前面的概率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2/4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1/2</a:t>
            </a:r>
            <a:endParaRPr lang="en-US" dirty="0"/>
          </a:p>
        </p:txBody>
      </p:sp>
      <p:sp>
        <p:nvSpPr>
          <p:cNvPr id="20" name="页脚占位符 19">
            <a:extLst>
              <a:ext uri="{FF2B5EF4-FFF2-40B4-BE49-F238E27FC236}">
                <a16:creationId xmlns:a16="http://schemas.microsoft.com/office/drawing/2014/main" id="{9AA3855C-DEE2-9844-99CD-94CEDF1D5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DD3AE99D-3D47-AC4B-B909-186D2726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E87F8-A799-0C46-BD1E-C3AD92F8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2659"/>
          </a:xfrm>
        </p:spPr>
        <p:txBody>
          <a:bodyPr/>
          <a:lstStyle/>
          <a:p>
            <a:r>
              <a:rPr lang="en-US" altLang="zh-CN" dirty="0"/>
              <a:t>LSH for Jaccard Similarity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EB83B-6F21-D145-BC73-324AA2AE6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8507"/>
            <a:ext cx="7886700" cy="4738456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Define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distance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as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Then it is easy to check that the hash family is LSH for any r &gt; 0 and c &gt; 1.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B4D62-2EBC-0F4F-BC94-56BA50F4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51" y="4063910"/>
            <a:ext cx="1800305" cy="4560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69BAC7-7036-F748-B94E-DDF06DC4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24" y="3968027"/>
            <a:ext cx="3490509" cy="6036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A33BD7-333C-074F-A93B-4A3315F0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10" y="4813507"/>
            <a:ext cx="2179035" cy="4560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B0C8A0-BA49-1F48-B595-5CD9F869E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823" y="4796779"/>
            <a:ext cx="3473933" cy="583215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50BDD01D-4FF8-9A4F-B325-0E5E178C9E36}"/>
              </a:ext>
            </a:extLst>
          </p:cNvPr>
          <p:cNvSpPr/>
          <p:nvPr/>
        </p:nvSpPr>
        <p:spPr>
          <a:xfrm>
            <a:off x="3646449" y="4177888"/>
            <a:ext cx="434897" cy="211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22D2243C-7CF7-1847-8282-2A0AE940BD28}"/>
              </a:ext>
            </a:extLst>
          </p:cNvPr>
          <p:cNvSpPr/>
          <p:nvPr/>
        </p:nvSpPr>
        <p:spPr>
          <a:xfrm>
            <a:off x="3646449" y="4980774"/>
            <a:ext cx="434897" cy="211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868189-8FBE-CC46-AFA7-099B3F80735A}"/>
              </a:ext>
            </a:extLst>
          </p:cNvPr>
          <p:cNvSpPr txBox="1"/>
          <p:nvPr/>
        </p:nvSpPr>
        <p:spPr>
          <a:xfrm>
            <a:off x="628650" y="6077930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1800" b="0" dirty="0">
                <a:solidFill>
                  <a:srgbClr val="0070C0"/>
                </a:solidFill>
                <a:effectLst/>
                <a:latin typeface="FairfieldLH"/>
              </a:rPr>
              <a:t>Broder, A., </a:t>
            </a:r>
            <a:r>
              <a:rPr lang="en-US" altLang="zh-CN" sz="1800" b="0" dirty="0" err="1">
                <a:solidFill>
                  <a:srgbClr val="0070C0"/>
                </a:solidFill>
                <a:effectLst/>
                <a:latin typeface="FairfieldLH"/>
              </a:rPr>
              <a:t>Charikar</a:t>
            </a:r>
            <a:r>
              <a:rPr lang="en-US" altLang="zh-CN" sz="1800" b="0" dirty="0">
                <a:solidFill>
                  <a:srgbClr val="0070C0"/>
                </a:solidFill>
                <a:effectLst/>
                <a:latin typeface="FairfieldLH"/>
              </a:rPr>
              <a:t>, M., Frieze, A., and </a:t>
            </a:r>
            <a:r>
              <a:rPr lang="en-US" altLang="zh-CN" sz="1800" b="0" dirty="0" err="1">
                <a:solidFill>
                  <a:srgbClr val="0070C0"/>
                </a:solidFill>
                <a:effectLst/>
                <a:latin typeface="FairfieldLH"/>
              </a:rPr>
              <a:t>Mitzenmacher</a:t>
            </a:r>
            <a:r>
              <a:rPr lang="en-US" altLang="zh-CN" sz="1800" b="0" dirty="0">
                <a:solidFill>
                  <a:srgbClr val="0070C0"/>
                </a:solidFill>
                <a:effectLst/>
                <a:latin typeface="FairfieldLH"/>
              </a:rPr>
              <a:t>, M. 1998. Min-wise independent permutations. </a:t>
            </a:r>
            <a:r>
              <a:rPr lang="en-US" altLang="zh-CN" sz="1800" b="0" i="1" dirty="0">
                <a:solidFill>
                  <a:srgbClr val="0070C0"/>
                </a:solidFill>
                <a:effectLst/>
                <a:latin typeface="FairfieldLH"/>
              </a:rPr>
              <a:t>J. </a:t>
            </a:r>
            <a:r>
              <a:rPr lang="en-US" altLang="zh-CN" sz="1800" b="0" i="1" dirty="0" err="1">
                <a:solidFill>
                  <a:srgbClr val="0070C0"/>
                </a:solidFill>
                <a:effectLst/>
                <a:latin typeface="FairfieldLH"/>
              </a:rPr>
              <a:t>Comput</a:t>
            </a:r>
            <a:r>
              <a:rPr lang="en-US" altLang="zh-CN" sz="1800" b="0" i="1" dirty="0">
                <a:solidFill>
                  <a:srgbClr val="0070C0"/>
                </a:solidFill>
                <a:effectLst/>
                <a:latin typeface="FairfieldLH"/>
              </a:rPr>
              <a:t>. Sys. Sci</a:t>
            </a:r>
            <a:r>
              <a:rPr lang="en-US" altLang="zh-CN" sz="1800" b="0" dirty="0">
                <a:solidFill>
                  <a:srgbClr val="0070C0"/>
                </a:solidFill>
                <a:effectLst/>
                <a:latin typeface="FairfieldLH"/>
              </a:rPr>
              <a:t>.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DEAD7F-FA95-2A4B-ABAA-0338774F0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633" y="2112568"/>
            <a:ext cx="4104733" cy="631498"/>
          </a:xfrm>
          <a:prstGeom prst="rect">
            <a:avLst/>
          </a:prstGeom>
        </p:spPr>
      </p:pic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DDD51B11-EB2E-A548-BC47-CD91C09C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168D303-94AB-F244-912F-DA52E6F6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24966-85B6-8845-9E59-955D3370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Approximate Near-Neighbor Problem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F45AD3-FDFC-584D-BB95-4293AC1F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 database D with n items, define the query </a:t>
            </a:r>
            <a:r>
              <a:rPr lang="en-US" altLang="zh-CN" dirty="0">
                <a:solidFill>
                  <a:srgbClr val="00B050"/>
                </a:solidFill>
              </a:rPr>
              <a:t>NN(</a:t>
            </a:r>
            <a:r>
              <a:rPr lang="en-US" altLang="zh-CN" dirty="0" err="1">
                <a:solidFill>
                  <a:srgbClr val="00B050"/>
                </a:solidFill>
              </a:rPr>
              <a:t>q,r,c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as follows: Given query q and two parameters </a:t>
            </a:r>
            <a:r>
              <a:rPr lang="en-US" altLang="zh-CN" dirty="0">
                <a:solidFill>
                  <a:srgbClr val="00B050"/>
                </a:solidFill>
              </a:rPr>
              <a:t>r ≥ 0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00B050"/>
                </a:solidFill>
              </a:rPr>
              <a:t>c ≥ 1</a:t>
            </a:r>
            <a:r>
              <a:rPr lang="en-US" altLang="zh-CN" dirty="0"/>
              <a:t>, </a:t>
            </a:r>
          </a:p>
          <a:p>
            <a:r>
              <a:rPr lang="en-US" altLang="zh-CN" dirty="0"/>
              <a:t>If there exists </a:t>
            </a:r>
            <a:r>
              <a:rPr lang="en-US" altLang="zh-CN" dirty="0">
                <a:solidFill>
                  <a:srgbClr val="00B050"/>
                </a:solidFill>
              </a:rPr>
              <a:t>x ∈ D </a:t>
            </a:r>
            <a:r>
              <a:rPr lang="en-US" altLang="zh-CN" dirty="0"/>
              <a:t>such that </a:t>
            </a:r>
            <a:r>
              <a:rPr lang="en-US" altLang="zh-CN" dirty="0">
                <a:solidFill>
                  <a:srgbClr val="00B050"/>
                </a:solidFill>
              </a:rPr>
              <a:t>D(</a:t>
            </a:r>
            <a:r>
              <a:rPr lang="en-US" altLang="zh-CN" dirty="0" err="1">
                <a:solidFill>
                  <a:srgbClr val="00B050"/>
                </a:solidFill>
              </a:rPr>
              <a:t>q,x</a:t>
            </a:r>
            <a:r>
              <a:rPr lang="en-US" altLang="zh-CN" dirty="0">
                <a:solidFill>
                  <a:srgbClr val="00B050"/>
                </a:solidFill>
              </a:rPr>
              <a:t>) ≤ r</a:t>
            </a:r>
            <a:r>
              <a:rPr lang="en-US" altLang="zh-CN" dirty="0"/>
              <a:t>, then report some </a:t>
            </a:r>
            <a:r>
              <a:rPr lang="en-US" altLang="zh-CN" dirty="0">
                <a:solidFill>
                  <a:srgbClr val="00B050"/>
                </a:solidFill>
              </a:rPr>
              <a:t>y ∈ D </a:t>
            </a:r>
            <a:r>
              <a:rPr lang="en-US" altLang="zh-CN" dirty="0"/>
              <a:t>such that </a:t>
            </a:r>
            <a:r>
              <a:rPr lang="en-US" altLang="zh-CN" dirty="0">
                <a:solidFill>
                  <a:srgbClr val="00B050"/>
                </a:solidFill>
              </a:rPr>
              <a:t>D(</a:t>
            </a:r>
            <a:r>
              <a:rPr lang="en-US" altLang="zh-CN" dirty="0" err="1">
                <a:solidFill>
                  <a:srgbClr val="00B050"/>
                </a:solidFill>
              </a:rPr>
              <a:t>q,y</a:t>
            </a:r>
            <a:r>
              <a:rPr lang="en-US" altLang="zh-CN" dirty="0">
                <a:solidFill>
                  <a:srgbClr val="00B050"/>
                </a:solidFill>
              </a:rPr>
              <a:t>) ≤ cr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If there is no </a:t>
            </a:r>
            <a:r>
              <a:rPr lang="en-US" altLang="zh-CN" dirty="0">
                <a:solidFill>
                  <a:srgbClr val="00B050"/>
                </a:solidFill>
              </a:rPr>
              <a:t>x ∈ D </a:t>
            </a:r>
            <a:r>
              <a:rPr lang="en-US" altLang="zh-CN" dirty="0"/>
              <a:t>such that </a:t>
            </a:r>
            <a:r>
              <a:rPr lang="en-US" altLang="zh-CN" dirty="0">
                <a:solidFill>
                  <a:srgbClr val="00B050"/>
                </a:solidFill>
              </a:rPr>
              <a:t>D(q, x) ≤ </a:t>
            </a:r>
            <a:r>
              <a:rPr lang="en-US" altLang="zh-CN" dirty="0" err="1">
                <a:solidFill>
                  <a:srgbClr val="00B050"/>
                </a:solidFill>
              </a:rPr>
              <a:t>cr</a:t>
            </a:r>
            <a:r>
              <a:rPr lang="en-US" altLang="zh-CN" dirty="0"/>
              <a:t>, then report failure. </a:t>
            </a:r>
          </a:p>
          <a:p>
            <a:r>
              <a:rPr lang="en-US" altLang="zh-CN" dirty="0"/>
              <a:t>Otherwise, the algorithm could either output a point at distance </a:t>
            </a:r>
            <a:r>
              <a:rPr lang="en-US" altLang="zh-CN" dirty="0">
                <a:solidFill>
                  <a:srgbClr val="00B050"/>
                </a:solidFill>
              </a:rPr>
              <a:t>at most </a:t>
            </a:r>
            <a:r>
              <a:rPr lang="en-US" altLang="zh-CN" dirty="0" err="1">
                <a:solidFill>
                  <a:srgbClr val="00B050"/>
                </a:solidFill>
              </a:rPr>
              <a:t>cr</a:t>
            </a:r>
            <a:r>
              <a:rPr lang="en-US" altLang="zh-CN" dirty="0">
                <a:solidFill>
                  <a:srgbClr val="00B050"/>
                </a:solidFill>
              </a:rPr>
              <a:t> from q </a:t>
            </a:r>
            <a:r>
              <a:rPr lang="en-US" altLang="zh-CN" dirty="0"/>
              <a:t>or report failure. 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1165B0-8D78-FB4C-BC69-7212C6D1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F01A06-E848-8742-B0E5-28DD343A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7F661-531D-3844-B79C-035D48CC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Approximate Near-Neighbor Problem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B6322-F1DD-4F4B-B267-72E4C6C36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766C77F-1D63-7544-BA1C-F17928E7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435133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D91EB4-BABD-AA4E-A81F-E982D0AA07CE}"/>
              </a:ext>
            </a:extLst>
          </p:cNvPr>
          <p:cNvSpPr txBox="1"/>
          <p:nvPr/>
        </p:nvSpPr>
        <p:spPr>
          <a:xfrm>
            <a:off x="5272346" y="2051825"/>
            <a:ext cx="3243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如果在</a:t>
            </a:r>
            <a:r>
              <a:rPr lang="en-US" altLang="zh-CN" sz="2000" dirty="0" err="1"/>
              <a:t>r</a:t>
            </a:r>
            <a:r>
              <a:rPr lang="zh-CN" altLang="en-US" sz="2000" dirty="0"/>
              <a:t>范围内有点，</a:t>
            </a:r>
            <a:r>
              <a:rPr lang="en-US" altLang="zh-CN" sz="2000" dirty="0"/>
              <a:t>report</a:t>
            </a:r>
            <a:endParaRPr 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1B995A-B50C-EB41-B090-557BAE653C25}"/>
              </a:ext>
            </a:extLst>
          </p:cNvPr>
          <p:cNvSpPr txBox="1"/>
          <p:nvPr/>
        </p:nvSpPr>
        <p:spPr>
          <a:xfrm>
            <a:off x="5272346" y="2760143"/>
            <a:ext cx="3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如果在c</a:t>
            </a:r>
            <a:r>
              <a:rPr lang="en-US" altLang="zh-CN" sz="2000" dirty="0" err="1"/>
              <a:t>r</a:t>
            </a:r>
            <a:r>
              <a:rPr lang="zh-CN" altLang="en-US" sz="2000" dirty="0"/>
              <a:t>范围内无点，</a:t>
            </a:r>
            <a:r>
              <a:rPr lang="en-US" altLang="zh-CN" sz="2000" dirty="0"/>
              <a:t>report</a:t>
            </a:r>
            <a:r>
              <a:rPr lang="zh-CN" altLang="en-US" sz="2000" dirty="0"/>
              <a:t> </a:t>
            </a:r>
            <a:r>
              <a:rPr lang="en-US" altLang="zh-CN" sz="2000" dirty="0"/>
              <a:t>failure</a:t>
            </a:r>
            <a:endParaRPr 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B9009A-4B7F-7B45-9689-DC24BDCFAB40}"/>
              </a:ext>
            </a:extLst>
          </p:cNvPr>
          <p:cNvSpPr txBox="1"/>
          <p:nvPr/>
        </p:nvSpPr>
        <p:spPr>
          <a:xfrm>
            <a:off x="5211530" y="3694661"/>
            <a:ext cx="338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如果在</a:t>
            </a:r>
            <a:r>
              <a:rPr lang="en-US" altLang="zh-CN" sz="2000" dirty="0" err="1"/>
              <a:t>r</a:t>
            </a:r>
            <a:r>
              <a:rPr lang="zh-CN" altLang="en-US" sz="2000" dirty="0"/>
              <a:t>范围无点，</a:t>
            </a:r>
            <a:r>
              <a:rPr lang="en-US" altLang="zh-CN" sz="2000" dirty="0" err="1"/>
              <a:t>cr</a:t>
            </a:r>
            <a:r>
              <a:rPr lang="zh-CN" altLang="en-US" sz="2000" dirty="0"/>
              <a:t>范围内有点，</a:t>
            </a:r>
            <a:r>
              <a:rPr lang="en-US" altLang="zh-CN" sz="2000" dirty="0"/>
              <a:t>report</a:t>
            </a:r>
            <a:r>
              <a:rPr lang="zh-CN" altLang="en-US" sz="2000" dirty="0"/>
              <a:t>一个点，或者</a:t>
            </a:r>
            <a:r>
              <a:rPr lang="en-US" altLang="zh-CN" sz="2000" dirty="0"/>
              <a:t>report</a:t>
            </a:r>
            <a:r>
              <a:rPr lang="zh-CN" altLang="en-US" sz="2000" dirty="0"/>
              <a:t> </a:t>
            </a:r>
            <a:r>
              <a:rPr lang="en-US" altLang="zh-CN" sz="2000" dirty="0"/>
              <a:t>failure.</a:t>
            </a:r>
            <a:endParaRPr lang="en-US" sz="20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E18C4F-BBA3-0340-A97F-21BADDD6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EE27410-D097-0942-B743-5003BCD6E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22306-055E-D14E-BDE5-8220ADF0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6903"/>
          </a:xfrm>
        </p:spPr>
        <p:txBody>
          <a:bodyPr/>
          <a:lstStyle/>
          <a:p>
            <a:r>
              <a:rPr lang="en-US" altLang="zh-CN" dirty="0"/>
              <a:t>LSH based</a:t>
            </a:r>
            <a:r>
              <a:rPr lang="zh-CN" altLang="en-US" dirty="0"/>
              <a:t> </a:t>
            </a:r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BFD81-C388-BC4A-A58E-982A679D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36168" y="808369"/>
            <a:ext cx="1613086" cy="28743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E9FDD2-7B3F-034C-82E8-CB68C191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20224" y="2067667"/>
            <a:ext cx="4648200" cy="3390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1216E5-43FB-0443-99F8-BD1B0F4BE962}"/>
              </a:ext>
            </a:extLst>
          </p:cNvPr>
          <p:cNvSpPr txBox="1"/>
          <p:nvPr/>
        </p:nvSpPr>
        <p:spPr>
          <a:xfrm>
            <a:off x="805520" y="3682949"/>
            <a:ext cx="3877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Choose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random</a:t>
            </a:r>
            <a:r>
              <a:rPr lang="zh-CN" altLang="en-US" sz="2400" dirty="0"/>
              <a:t> </a:t>
            </a:r>
            <a:r>
              <a:rPr lang="en-US" altLang="zh-CN" sz="2400" dirty="0"/>
              <a:t>LSH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hash</a:t>
            </a:r>
            <a:r>
              <a:rPr lang="zh-CN" altLang="en-US" sz="2400" dirty="0"/>
              <a:t> </a:t>
            </a:r>
            <a:r>
              <a:rPr lang="en-US" altLang="zh-CN" sz="2400" dirty="0"/>
              <a:t>P.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Close</a:t>
            </a:r>
            <a:r>
              <a:rPr lang="zh-CN" altLang="en-US" sz="2400" dirty="0"/>
              <a:t> </a:t>
            </a:r>
            <a:r>
              <a:rPr lang="en-US" altLang="zh-CN" sz="2400" dirty="0"/>
              <a:t>points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likely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stored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bucket.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424B239-2CE0-324D-9BC7-569DF624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27B6563-0D1F-F14C-9F16-61444C00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4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5D5E2-EE07-BF40-B717-32772E80B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9567"/>
          </a:xfrm>
        </p:spPr>
        <p:txBody>
          <a:bodyPr/>
          <a:lstStyle/>
          <a:p>
            <a:r>
              <a:rPr lang="en-US" altLang="zh-CN" dirty="0"/>
              <a:t>LSH based</a:t>
            </a:r>
            <a:r>
              <a:rPr lang="zh-CN" altLang="en-US" dirty="0"/>
              <a:t> </a:t>
            </a:r>
            <a:r>
              <a:rPr lang="en-US" altLang="zh-CN" dirty="0"/>
              <a:t>ANN :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84322-3F2C-CA40-B2D1-CDE32C595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19600" cy="4351338"/>
          </a:xfrm>
        </p:spPr>
        <p:txBody>
          <a:bodyPr/>
          <a:lstStyle/>
          <a:p>
            <a:r>
              <a:rPr lang="en-US" altLang="zh-CN" b="1" dirty="0"/>
              <a:t>Hash </a:t>
            </a:r>
            <a:r>
              <a:rPr lang="en-US" altLang="zh-CN" b="1" i="1" dirty="0"/>
              <a:t>q </a:t>
            </a:r>
            <a:r>
              <a:rPr lang="en-US" altLang="zh-CN" b="1" dirty="0"/>
              <a:t>into the table</a:t>
            </a:r>
          </a:p>
          <a:p>
            <a:endParaRPr lang="en-US" altLang="zh-CN" b="1" dirty="0"/>
          </a:p>
          <a:p>
            <a:r>
              <a:rPr lang="en-US" altLang="zh-CN" b="1" dirty="0"/>
              <a:t>Test every point in </a:t>
            </a:r>
            <a:r>
              <a:rPr lang="en-US" altLang="zh-CN" b="1" i="1" dirty="0"/>
              <a:t>q</a:t>
            </a:r>
            <a:r>
              <a:rPr lang="en-US" altLang="zh-CN" b="1" dirty="0"/>
              <a:t>’s</a:t>
            </a:r>
            <a:r>
              <a:rPr lang="zh-CN" altLang="en-US" dirty="0"/>
              <a:t> </a:t>
            </a:r>
            <a:r>
              <a:rPr lang="en-US" altLang="zh-CN" b="1" dirty="0"/>
              <a:t>bucket for ANN</a:t>
            </a:r>
          </a:p>
          <a:p>
            <a:endParaRPr lang="en-US" altLang="zh-CN" b="1" dirty="0"/>
          </a:p>
          <a:p>
            <a:r>
              <a:rPr lang="en-US" altLang="zh-CN" b="1" dirty="0"/>
              <a:t>Problem:</a:t>
            </a:r>
            <a:endParaRPr lang="en-US" altLang="zh-CN" dirty="0"/>
          </a:p>
          <a:p>
            <a:pPr lvl="1"/>
            <a:r>
              <a:rPr lang="en-US" altLang="zh-CN" sz="2800" i="1" dirty="0"/>
              <a:t>q</a:t>
            </a:r>
            <a:r>
              <a:rPr lang="en-US" altLang="zh-CN" sz="2800" dirty="0"/>
              <a:t>’s bucket may be empty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86ED7-CA24-C04F-8016-A40E0832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8650" y="2100263"/>
            <a:ext cx="4686300" cy="34671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B4EDD8-376A-6A45-94EB-C00CDF06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7D980-4FC1-2F41-8A43-D99279F4B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798586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CE17C-F3B9-6D43-9DF9-B0DA4071B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6"/>
            <a:ext cx="7886700" cy="4660397"/>
          </a:xfrm>
        </p:spPr>
        <p:txBody>
          <a:bodyPr/>
          <a:lstStyle/>
          <a:p>
            <a:r>
              <a:rPr lang="en-US" altLang="zh-CN" b="1" dirty="0"/>
              <a:t>Solution:</a:t>
            </a:r>
          </a:p>
          <a:p>
            <a:pPr lvl="1"/>
            <a:r>
              <a:rPr lang="en-US" altLang="zh-CN" dirty="0"/>
              <a:t>Use a number of hash tables!</a:t>
            </a:r>
          </a:p>
          <a:p>
            <a:pPr lvl="1"/>
            <a:r>
              <a:rPr lang="en-US" altLang="zh-CN" dirty="0"/>
              <a:t>We are done if any ANN is found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79B586B-806D-A146-8C4D-3E8031F1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9567"/>
          </a:xfrm>
        </p:spPr>
        <p:txBody>
          <a:bodyPr/>
          <a:lstStyle/>
          <a:p>
            <a:r>
              <a:rPr lang="en-US" altLang="zh-CN" dirty="0"/>
              <a:t>LSH based</a:t>
            </a:r>
            <a:r>
              <a:rPr lang="zh-CN" altLang="en-US" dirty="0"/>
              <a:t> </a:t>
            </a:r>
            <a:r>
              <a:rPr lang="en-US" altLang="zh-CN" dirty="0"/>
              <a:t>ANN :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5874FD-B3C9-3441-9D53-5D425EA7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92832" y="1080308"/>
            <a:ext cx="3335311" cy="68580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54124C-C079-2C4B-89D0-4A3F7788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1857DF-A5D6-A44E-9573-490AB4AB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5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59B9D-A724-C047-B8A9-868AE51F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LSH based</a:t>
            </a:r>
            <a:r>
              <a:rPr lang="zh-CN" altLang="en-US" dirty="0"/>
              <a:t> </a:t>
            </a:r>
            <a:r>
              <a:rPr lang="en-US" altLang="zh-CN" dirty="0"/>
              <a:t>ANN :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2403B-A909-2141-8FCB-30CE876E5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Otherwise continue till </a:t>
            </a:r>
            <a:r>
              <a:rPr lang="en-US" altLang="zh-CN" dirty="0">
                <a:solidFill>
                  <a:srgbClr val="00B050"/>
                </a:solidFill>
              </a:rPr>
              <a:t>4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 items have been checked</a:t>
            </a:r>
            <a:r>
              <a:rPr lang="en-US" altLang="zh-CN" dirty="0"/>
              <a:t>. At this point, stop and declare failure.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6B2044-515D-054A-A612-187C73D5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92832" y="1080308"/>
            <a:ext cx="3335311" cy="68580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E615C-797D-0D49-8CDB-226148A1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0F8D64-E33F-0745-883F-F3F6122A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B1238-A822-2B43-9400-3A97D0FA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LSH based</a:t>
            </a:r>
            <a:r>
              <a:rPr lang="zh-CN" altLang="en-US" dirty="0"/>
              <a:t> </a:t>
            </a:r>
            <a:r>
              <a:rPr lang="en-US" altLang="zh-CN" dirty="0"/>
              <a:t>ANN Algorithm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B17D28-3265-244E-AD3F-AFEA78F14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61826"/>
            <a:ext cx="8316567" cy="554005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Suppose we are given a hash family H that is </a:t>
            </a:r>
            <a:r>
              <a:rPr lang="en-US" altLang="zh-CN" dirty="0">
                <a:solidFill>
                  <a:srgbClr val="00B050"/>
                </a:solidFill>
              </a:rPr>
              <a:t>(r, c, p1, p2)-LSH</a:t>
            </a:r>
            <a:r>
              <a:rPr lang="en-US" altLang="zh-CN" dirty="0"/>
              <a:t>. Our goal is to use it as a subroutine to design an algorithm for the </a:t>
            </a:r>
            <a:r>
              <a:rPr lang="en-US" altLang="zh-CN" dirty="0">
                <a:solidFill>
                  <a:srgbClr val="00B050"/>
                </a:solidFill>
              </a:rPr>
              <a:t>NN(</a:t>
            </a:r>
            <a:r>
              <a:rPr lang="en-US" altLang="zh-CN" dirty="0" err="1">
                <a:solidFill>
                  <a:srgbClr val="00B050"/>
                </a:solidFill>
              </a:rPr>
              <a:t>q,r,c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problem.</a:t>
            </a:r>
          </a:p>
          <a:p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k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Choose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,g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,...,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/>
              <a:t>i.i.d</a:t>
            </a:r>
            <a:r>
              <a:rPr lang="en-US" altLang="zh-CN" dirty="0"/>
              <a:t>. from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for each 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= 1,2,...,l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r>
              <a:rPr lang="en-US" altLang="zh-CN" dirty="0">
                <a:solidFill>
                  <a:srgbClr val="00B050"/>
                </a:solidFill>
              </a:rPr>
              <a:t>x ∈ 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into the bucket 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(x) = ⟨h</a:t>
            </a:r>
            <a:r>
              <a:rPr lang="en-US" altLang="zh-CN" baseline="-25000" dirty="0">
                <a:solidFill>
                  <a:srgbClr val="00B050"/>
                </a:solidFill>
              </a:rPr>
              <a:t>i1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i2</a:t>
            </a:r>
            <a:r>
              <a:rPr lang="en-US" altLang="zh-CN" dirty="0">
                <a:solidFill>
                  <a:srgbClr val="00B050"/>
                </a:solidFill>
              </a:rPr>
              <a:t>(x),...,</a:t>
            </a:r>
            <a:r>
              <a:rPr lang="en-US" altLang="zh-CN" dirty="0" err="1">
                <a:solidFill>
                  <a:srgbClr val="00B050"/>
                </a:solidFill>
              </a:rPr>
              <a:t>h</a:t>
            </a:r>
            <a:r>
              <a:rPr lang="en-US" altLang="zh-CN" baseline="-25000" dirty="0" err="1">
                <a:solidFill>
                  <a:srgbClr val="00B050"/>
                </a:solidFill>
              </a:rPr>
              <a:t>ik</a:t>
            </a:r>
            <a:r>
              <a:rPr lang="en-US" altLang="zh-CN" dirty="0">
                <a:solidFill>
                  <a:srgbClr val="00B050"/>
                </a:solidFill>
              </a:rPr>
              <a:t>(x)⟩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Given query </a:t>
            </a:r>
            <a:r>
              <a:rPr lang="en-US" altLang="zh-CN" dirty="0">
                <a:solidFill>
                  <a:srgbClr val="00B050"/>
                </a:solidFill>
              </a:rPr>
              <a:t>q</a:t>
            </a:r>
            <a:r>
              <a:rPr lang="en-US" altLang="zh-CN" dirty="0"/>
              <a:t>, compute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(q),g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(q),...,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(q).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Consider the buckets 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(q),g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(q),...,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(q)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in order, and for each </a:t>
            </a:r>
            <a:r>
              <a:rPr lang="en-US" altLang="zh-CN" dirty="0">
                <a:solidFill>
                  <a:srgbClr val="00B050"/>
                </a:solidFill>
              </a:rPr>
              <a:t>x ∈ D </a:t>
            </a:r>
            <a:r>
              <a:rPr lang="en-US" altLang="zh-CN" dirty="0"/>
              <a:t>in these buckets, compute </a:t>
            </a:r>
            <a:r>
              <a:rPr lang="en-US" altLang="zh-CN" dirty="0">
                <a:solidFill>
                  <a:srgbClr val="00B050"/>
                </a:solidFill>
              </a:rPr>
              <a:t>the distance from x to q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If any of these is </a:t>
            </a:r>
            <a:r>
              <a:rPr lang="en-US" altLang="zh-CN" dirty="0">
                <a:solidFill>
                  <a:srgbClr val="00B050"/>
                </a:solidFill>
              </a:rPr>
              <a:t>at most c × r, </a:t>
            </a:r>
            <a:r>
              <a:rPr lang="en-US" altLang="zh-CN" dirty="0"/>
              <a:t>report this item and stop. </a:t>
            </a:r>
          </a:p>
          <a:p>
            <a:r>
              <a:rPr lang="en-US" altLang="zh-CN" dirty="0"/>
              <a:t>Otherwise continue till </a:t>
            </a:r>
            <a:r>
              <a:rPr lang="en-US" altLang="zh-CN" dirty="0">
                <a:solidFill>
                  <a:srgbClr val="00B050"/>
                </a:solidFill>
              </a:rPr>
              <a:t>4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lang="zh-CN" alt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iterms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5637C5-386F-F146-B00D-4A48B1A3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88" y="2583778"/>
            <a:ext cx="5100836" cy="59457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381750-80D2-E849-B54E-4E50AB4A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Algorithm design and analysis, </a:t>
            </a:r>
            <a:r>
              <a:rPr lang="en-US" dirty="0" err="1"/>
              <a:t>Yongcai</a:t>
            </a:r>
            <a:r>
              <a:rPr lang="en-US" dirty="0"/>
              <a:t>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AEE2C5-712E-7146-9C85-0216DE75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B1238-A822-2B43-9400-3A97D0FA7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7" y="375884"/>
            <a:ext cx="8746432" cy="8182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The LSH based</a:t>
            </a:r>
            <a:r>
              <a:rPr lang="zh-CN" altLang="en-US" dirty="0"/>
              <a:t> </a:t>
            </a:r>
            <a:r>
              <a:rPr lang="en-US" altLang="zh-CN" dirty="0"/>
              <a:t>ANN Algorithm: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B17D28-3265-244E-AD3F-AFEA78F14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0672"/>
            <a:ext cx="8316567" cy="528567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Suppose we are given a hash family H that is </a:t>
            </a:r>
            <a:r>
              <a:rPr lang="en-US" altLang="zh-CN" dirty="0">
                <a:solidFill>
                  <a:srgbClr val="00B050"/>
                </a:solidFill>
              </a:rPr>
              <a:t>(r, c, p1, p2)-LSH</a:t>
            </a:r>
            <a:r>
              <a:rPr lang="en-US" altLang="zh-CN" dirty="0"/>
              <a:t>. Our goal is to use it as a subroutine to design an algorithm for the </a:t>
            </a:r>
            <a:r>
              <a:rPr lang="en-US" altLang="zh-CN" dirty="0">
                <a:solidFill>
                  <a:srgbClr val="00B050"/>
                </a:solidFill>
              </a:rPr>
              <a:t>NN(</a:t>
            </a:r>
            <a:r>
              <a:rPr lang="en-US" altLang="zh-CN" dirty="0" err="1">
                <a:solidFill>
                  <a:srgbClr val="00B050"/>
                </a:solidFill>
              </a:rPr>
              <a:t>q,r,c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problem.</a:t>
            </a:r>
          </a:p>
          <a:p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k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Choose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,g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,...,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/>
              <a:t>i.i.d</a:t>
            </a:r>
            <a:r>
              <a:rPr lang="en-US" altLang="zh-CN" dirty="0"/>
              <a:t>. from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for each 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= 1,2,...,l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r>
              <a:rPr lang="en-US" altLang="zh-CN" dirty="0">
                <a:solidFill>
                  <a:srgbClr val="00B050"/>
                </a:solidFill>
              </a:rPr>
              <a:t>x ∈ 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into the bucket 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(x) = ⟨h</a:t>
            </a:r>
            <a:r>
              <a:rPr lang="en-US" altLang="zh-CN" baseline="-25000" dirty="0">
                <a:solidFill>
                  <a:srgbClr val="00B050"/>
                </a:solidFill>
              </a:rPr>
              <a:t>i1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i2</a:t>
            </a:r>
            <a:r>
              <a:rPr lang="en-US" altLang="zh-CN" dirty="0">
                <a:solidFill>
                  <a:srgbClr val="00B050"/>
                </a:solidFill>
              </a:rPr>
              <a:t>(x),...,</a:t>
            </a:r>
            <a:r>
              <a:rPr lang="en-US" altLang="zh-CN" dirty="0" err="1">
                <a:solidFill>
                  <a:srgbClr val="00B050"/>
                </a:solidFill>
              </a:rPr>
              <a:t>h</a:t>
            </a:r>
            <a:r>
              <a:rPr lang="en-US" altLang="zh-CN" baseline="-25000" dirty="0" err="1">
                <a:solidFill>
                  <a:srgbClr val="00B050"/>
                </a:solidFill>
              </a:rPr>
              <a:t>ik</a:t>
            </a:r>
            <a:r>
              <a:rPr lang="en-US" altLang="zh-CN" dirty="0">
                <a:solidFill>
                  <a:srgbClr val="00B050"/>
                </a:solidFill>
              </a:rPr>
              <a:t>(x)⟩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Given query </a:t>
            </a:r>
            <a:r>
              <a:rPr lang="en-US" altLang="zh-CN" dirty="0">
                <a:solidFill>
                  <a:srgbClr val="00B050"/>
                </a:solidFill>
              </a:rPr>
              <a:t>q</a:t>
            </a:r>
            <a:r>
              <a:rPr lang="en-US" altLang="zh-CN" dirty="0"/>
              <a:t>, compute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(q),g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(q),...,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(q).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For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example: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(x)= ⟨h</a:t>
            </a:r>
            <a:r>
              <a:rPr lang="en-US" altLang="zh-CN" baseline="-25000" dirty="0">
                <a:solidFill>
                  <a:srgbClr val="00B050"/>
                </a:solidFill>
              </a:rPr>
              <a:t>11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12</a:t>
            </a:r>
            <a:r>
              <a:rPr lang="en-US" altLang="zh-CN" dirty="0">
                <a:solidFill>
                  <a:srgbClr val="00B050"/>
                </a:solidFill>
              </a:rPr>
              <a:t>(x),...,h</a:t>
            </a:r>
            <a:r>
              <a:rPr lang="en-US" altLang="zh-CN" baseline="-25000" dirty="0">
                <a:solidFill>
                  <a:srgbClr val="00B050"/>
                </a:solidFill>
              </a:rPr>
              <a:t>1k</a:t>
            </a:r>
            <a:r>
              <a:rPr lang="en-US" altLang="zh-CN" dirty="0">
                <a:solidFill>
                  <a:srgbClr val="00B050"/>
                </a:solidFill>
              </a:rPr>
              <a:t>(x)⟩=Table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1,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(x)= ⟨h</a:t>
            </a:r>
            <a:r>
              <a:rPr lang="en-US" altLang="zh-CN" baseline="-25000" dirty="0">
                <a:solidFill>
                  <a:srgbClr val="00B050"/>
                </a:solidFill>
              </a:rPr>
              <a:t>21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22</a:t>
            </a:r>
            <a:r>
              <a:rPr lang="en-US" altLang="zh-CN" dirty="0">
                <a:solidFill>
                  <a:srgbClr val="00B050"/>
                </a:solidFill>
              </a:rPr>
              <a:t>(x),...,h</a:t>
            </a:r>
            <a:r>
              <a:rPr lang="en-US" altLang="zh-CN" baseline="-25000" dirty="0">
                <a:solidFill>
                  <a:srgbClr val="00B050"/>
                </a:solidFill>
              </a:rPr>
              <a:t>2k</a:t>
            </a:r>
            <a:r>
              <a:rPr lang="en-US" altLang="zh-CN" dirty="0">
                <a:solidFill>
                  <a:srgbClr val="00B050"/>
                </a:solidFill>
              </a:rPr>
              <a:t>(x)⟩=Table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2,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…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(x)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= ⟨h</a:t>
            </a:r>
            <a:r>
              <a:rPr lang="en-US" altLang="zh-CN" baseline="-25000" dirty="0">
                <a:solidFill>
                  <a:srgbClr val="00B050"/>
                </a:solidFill>
              </a:rPr>
              <a:t>l1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l2</a:t>
            </a:r>
            <a:r>
              <a:rPr lang="en-US" altLang="zh-CN" dirty="0">
                <a:solidFill>
                  <a:srgbClr val="00B050"/>
                </a:solidFill>
              </a:rPr>
              <a:t>(x),...,</a:t>
            </a:r>
            <a:r>
              <a:rPr lang="en-US" altLang="zh-CN" dirty="0" err="1">
                <a:solidFill>
                  <a:srgbClr val="00B050"/>
                </a:solidFill>
              </a:rPr>
              <a:t>h</a:t>
            </a:r>
            <a:r>
              <a:rPr lang="en-US" altLang="zh-CN" baseline="-25000" dirty="0" err="1">
                <a:solidFill>
                  <a:srgbClr val="00B050"/>
                </a:solidFill>
              </a:rPr>
              <a:t>lk</a:t>
            </a:r>
            <a:r>
              <a:rPr lang="en-US" altLang="zh-CN" dirty="0">
                <a:solidFill>
                  <a:srgbClr val="00B050"/>
                </a:solidFill>
              </a:rPr>
              <a:t>(x)⟩=</a:t>
            </a:r>
            <a:r>
              <a:rPr lang="en-US" altLang="zh-CN" dirty="0" err="1">
                <a:solidFill>
                  <a:srgbClr val="00B050"/>
                </a:solidFill>
              </a:rPr>
              <a:t>Tabel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altLang="zh-CN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5637C5-386F-F146-B00D-4A48B1A3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7" y="2601996"/>
            <a:ext cx="5100836" cy="59457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381750-80D2-E849-B54E-4E50AB4A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Algorithm design and analysis, </a:t>
            </a:r>
            <a:r>
              <a:rPr lang="en-US" dirty="0" err="1"/>
              <a:t>Yongcai</a:t>
            </a:r>
            <a:r>
              <a:rPr lang="en-US" dirty="0"/>
              <a:t>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AEE2C5-712E-7146-9C85-0216DE75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9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AA69B-2B3D-0540-8AC1-6D02FA899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041"/>
            <a:ext cx="7886700" cy="502983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Stored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data: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(D)=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Table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1,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(D)=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Table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2,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…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(D)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= Table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Query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q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falls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into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following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buckets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different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table</a:t>
            </a:r>
            <a:r>
              <a:rPr lang="en-US" altLang="zh-CN" dirty="0">
                <a:solidFill>
                  <a:srgbClr val="00B050"/>
                </a:solidFill>
              </a:rPr>
              <a:t>: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(q)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= ⟨h</a:t>
            </a:r>
            <a:r>
              <a:rPr lang="en-US" altLang="zh-CN" baseline="-25000" dirty="0">
                <a:solidFill>
                  <a:srgbClr val="00B050"/>
                </a:solidFill>
              </a:rPr>
              <a:t>l1</a:t>
            </a:r>
            <a:r>
              <a:rPr lang="en-US" altLang="zh-CN" dirty="0">
                <a:solidFill>
                  <a:srgbClr val="00B050"/>
                </a:solidFill>
              </a:rPr>
              <a:t>(q),h</a:t>
            </a:r>
            <a:r>
              <a:rPr lang="en-US" altLang="zh-CN" baseline="-25000" dirty="0">
                <a:solidFill>
                  <a:srgbClr val="00B050"/>
                </a:solidFill>
              </a:rPr>
              <a:t>l2</a:t>
            </a:r>
            <a:r>
              <a:rPr lang="en-US" altLang="zh-CN" dirty="0">
                <a:solidFill>
                  <a:srgbClr val="00B050"/>
                </a:solidFill>
              </a:rPr>
              <a:t>(q),...,</a:t>
            </a:r>
            <a:r>
              <a:rPr lang="en-US" altLang="zh-CN" dirty="0" err="1">
                <a:solidFill>
                  <a:srgbClr val="00B050"/>
                </a:solidFill>
              </a:rPr>
              <a:t>h</a:t>
            </a:r>
            <a:r>
              <a:rPr lang="en-US" altLang="zh-CN" baseline="-25000" dirty="0" err="1">
                <a:solidFill>
                  <a:srgbClr val="00B050"/>
                </a:solidFill>
              </a:rPr>
              <a:t>lk</a:t>
            </a:r>
            <a:r>
              <a:rPr lang="en-US" altLang="zh-CN" dirty="0">
                <a:solidFill>
                  <a:srgbClr val="00B050"/>
                </a:solidFill>
              </a:rPr>
              <a:t>(q)⟩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=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(q)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Table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</a:p>
          <a:p>
            <a:pPr lvl="1"/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(q)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= ⟨h</a:t>
            </a:r>
            <a:r>
              <a:rPr lang="en-US" altLang="zh-CN" baseline="-25000" dirty="0">
                <a:solidFill>
                  <a:srgbClr val="00B050"/>
                </a:solidFill>
              </a:rPr>
              <a:t>l1</a:t>
            </a:r>
            <a:r>
              <a:rPr lang="en-US" altLang="zh-CN" dirty="0">
                <a:solidFill>
                  <a:srgbClr val="00B050"/>
                </a:solidFill>
              </a:rPr>
              <a:t>(q),h</a:t>
            </a:r>
            <a:r>
              <a:rPr lang="en-US" altLang="zh-CN" baseline="-25000" dirty="0">
                <a:solidFill>
                  <a:srgbClr val="00B050"/>
                </a:solidFill>
              </a:rPr>
              <a:t>l2</a:t>
            </a:r>
            <a:r>
              <a:rPr lang="en-US" altLang="zh-CN" dirty="0">
                <a:solidFill>
                  <a:srgbClr val="00B050"/>
                </a:solidFill>
              </a:rPr>
              <a:t>(q),...,</a:t>
            </a:r>
            <a:r>
              <a:rPr lang="en-US" altLang="zh-CN" dirty="0" err="1">
                <a:solidFill>
                  <a:srgbClr val="00B050"/>
                </a:solidFill>
              </a:rPr>
              <a:t>h</a:t>
            </a:r>
            <a:r>
              <a:rPr lang="en-US" altLang="zh-CN" baseline="-25000" dirty="0" err="1">
                <a:solidFill>
                  <a:srgbClr val="00B050"/>
                </a:solidFill>
              </a:rPr>
              <a:t>lk</a:t>
            </a:r>
            <a:r>
              <a:rPr lang="en-US" altLang="zh-CN" dirty="0">
                <a:solidFill>
                  <a:srgbClr val="00B050"/>
                </a:solidFill>
              </a:rPr>
              <a:t>(q)⟩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=</a:t>
            </a:r>
            <a:r>
              <a:rPr lang="zh-CN" altLang="en-US" dirty="0">
                <a:solidFill>
                  <a:srgbClr val="00B050"/>
                </a:solidFill>
              </a:rPr>
              <a:t>  </a:t>
            </a:r>
            <a:r>
              <a:rPr lang="en-US" altLang="zh-CN" dirty="0">
                <a:solidFill>
                  <a:srgbClr val="00B050"/>
                </a:solidFill>
              </a:rPr>
              <a:t>b</a:t>
            </a:r>
            <a:r>
              <a:rPr lang="en-US" altLang="zh-CN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(q) 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Table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altLang="zh-CN" dirty="0"/>
          </a:p>
          <a:p>
            <a:r>
              <a:rPr lang="en-US" altLang="zh-CN" dirty="0"/>
              <a:t>Consider these buckets (</a:t>
            </a:r>
            <a:r>
              <a:rPr lang="en-US" altLang="zh-CN" dirty="0">
                <a:solidFill>
                  <a:srgbClr val="00B050"/>
                </a:solidFill>
              </a:rPr>
              <a:t>b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(q)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…,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b</a:t>
            </a:r>
            <a:r>
              <a:rPr lang="en-US" altLang="zh-CN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(q)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in order, and for each </a:t>
            </a:r>
            <a:r>
              <a:rPr lang="en-US" altLang="zh-CN" dirty="0">
                <a:solidFill>
                  <a:srgbClr val="00B050"/>
                </a:solidFill>
              </a:rPr>
              <a:t>x </a:t>
            </a:r>
            <a:r>
              <a:rPr lang="en-US" altLang="zh-CN" dirty="0"/>
              <a:t>in these buckets, compute </a:t>
            </a:r>
            <a:r>
              <a:rPr lang="en-US" altLang="zh-CN" dirty="0">
                <a:solidFill>
                  <a:srgbClr val="00B050"/>
                </a:solidFill>
              </a:rPr>
              <a:t>the distance from x to q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If any of these is </a:t>
            </a:r>
            <a:r>
              <a:rPr lang="en-US" altLang="zh-CN" dirty="0">
                <a:solidFill>
                  <a:srgbClr val="00B050"/>
                </a:solidFill>
              </a:rPr>
              <a:t>at most c × r, </a:t>
            </a:r>
            <a:r>
              <a:rPr lang="en-US" altLang="zh-CN" dirty="0"/>
              <a:t>report this item and stop. </a:t>
            </a:r>
          </a:p>
          <a:p>
            <a:r>
              <a:rPr lang="en-US" altLang="zh-CN" dirty="0"/>
              <a:t>Otherwise continue till </a:t>
            </a:r>
            <a:r>
              <a:rPr lang="en-US" altLang="zh-CN" dirty="0">
                <a:solidFill>
                  <a:srgbClr val="00B050"/>
                </a:solidFill>
              </a:rPr>
              <a:t>4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lang="zh-CN" alt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iterms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15CB2A-4FA1-8248-AA6A-F6884BF1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91DBC-8642-1F4B-8215-E63AC437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24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E78FFCD-7746-6E49-9233-922F7824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154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The LSH based</a:t>
            </a:r>
            <a:r>
              <a:rPr lang="zh-CN" altLang="en-US" dirty="0"/>
              <a:t> </a:t>
            </a:r>
            <a:r>
              <a:rPr lang="en-US" altLang="zh-CN" dirty="0"/>
              <a:t>ANN Algorithm: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A675DE-09F8-474C-A59A-26C82681A84B}"/>
              </a:ext>
            </a:extLst>
          </p:cNvPr>
          <p:cNvSpPr txBox="1"/>
          <p:nvPr/>
        </p:nvSpPr>
        <p:spPr>
          <a:xfrm>
            <a:off x="3664063" y="1055026"/>
            <a:ext cx="457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condition of g</a:t>
            </a:r>
            <a:r>
              <a:rPr lang="en-US" baseline="-25000" dirty="0"/>
              <a:t>1</a:t>
            </a:r>
            <a:r>
              <a:rPr lang="en-US" dirty="0"/>
              <a:t>(x) = g</a:t>
            </a:r>
            <a:r>
              <a:rPr lang="en-US" baseline="-25000" dirty="0"/>
              <a:t>1</a:t>
            </a:r>
            <a:r>
              <a:rPr lang="en-US" dirty="0"/>
              <a:t>(q)? So they can be in the same bucket in Table 1.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74812C-937B-204B-A3B5-C858C1147DD6}"/>
              </a:ext>
            </a:extLst>
          </p:cNvPr>
          <p:cNvSpPr txBox="1"/>
          <p:nvPr/>
        </p:nvSpPr>
        <p:spPr>
          <a:xfrm>
            <a:off x="3827927" y="1727779"/>
            <a:ext cx="457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baseline="-25000" dirty="0">
                <a:solidFill>
                  <a:srgbClr val="00B050"/>
                </a:solidFill>
              </a:rPr>
              <a:t>11</a:t>
            </a:r>
            <a:r>
              <a:rPr lang="en-US" dirty="0">
                <a:solidFill>
                  <a:srgbClr val="00B050"/>
                </a:solidFill>
              </a:rPr>
              <a:t>(q)=</a:t>
            </a:r>
            <a:r>
              <a:rPr lang="en-US" altLang="zh-CN" dirty="0">
                <a:solidFill>
                  <a:srgbClr val="00B050"/>
                </a:solidFill>
              </a:rPr>
              <a:t>h</a:t>
            </a:r>
            <a:r>
              <a:rPr lang="en-US" altLang="zh-CN" baseline="-25000" dirty="0">
                <a:solidFill>
                  <a:srgbClr val="00B050"/>
                </a:solidFill>
              </a:rPr>
              <a:t>11</a:t>
            </a:r>
            <a:r>
              <a:rPr lang="en-US" altLang="zh-CN" dirty="0">
                <a:solidFill>
                  <a:srgbClr val="00B050"/>
                </a:solidFill>
              </a:rPr>
              <a:t>(x), h</a:t>
            </a:r>
            <a:r>
              <a:rPr lang="en-US" altLang="zh-CN" baseline="-25000" dirty="0">
                <a:solidFill>
                  <a:srgbClr val="00B050"/>
                </a:solidFill>
              </a:rPr>
              <a:t>12</a:t>
            </a:r>
            <a:r>
              <a:rPr lang="en-US" altLang="zh-CN" dirty="0">
                <a:solidFill>
                  <a:srgbClr val="00B050"/>
                </a:solidFill>
              </a:rPr>
              <a:t>(q)=h</a:t>
            </a:r>
            <a:r>
              <a:rPr lang="en-US" altLang="zh-CN" baseline="-25000" dirty="0">
                <a:solidFill>
                  <a:srgbClr val="00B050"/>
                </a:solidFill>
              </a:rPr>
              <a:t>12</a:t>
            </a:r>
            <a:r>
              <a:rPr lang="en-US" altLang="zh-CN" dirty="0">
                <a:solidFill>
                  <a:srgbClr val="00B050"/>
                </a:solidFill>
              </a:rPr>
              <a:t>(x), …,  h</a:t>
            </a:r>
            <a:r>
              <a:rPr lang="en-US" altLang="zh-CN" baseline="-25000" dirty="0">
                <a:solidFill>
                  <a:srgbClr val="00B050"/>
                </a:solidFill>
              </a:rPr>
              <a:t>1k</a:t>
            </a:r>
            <a:r>
              <a:rPr lang="en-US" altLang="zh-CN" dirty="0">
                <a:solidFill>
                  <a:srgbClr val="00B050"/>
                </a:solidFill>
              </a:rPr>
              <a:t>(q)=h</a:t>
            </a:r>
            <a:r>
              <a:rPr lang="en-US" altLang="zh-CN" baseline="-25000" dirty="0">
                <a:solidFill>
                  <a:srgbClr val="00B050"/>
                </a:solidFill>
              </a:rPr>
              <a:t>1k</a:t>
            </a:r>
            <a:r>
              <a:rPr lang="en-US" altLang="zh-CN" dirty="0">
                <a:solidFill>
                  <a:srgbClr val="00B050"/>
                </a:solidFill>
              </a:rPr>
              <a:t>(x)  </a:t>
            </a:r>
          </a:p>
        </p:txBody>
      </p:sp>
    </p:spTree>
    <p:extLst>
      <p:ext uri="{BB962C8B-B14F-4D97-AF65-F5344CB8AC3E}">
        <p14:creationId xmlns:p14="http://schemas.microsoft.com/office/powerpoint/2010/main" val="92907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BD89BB-9D88-F048-A82D-0E42DC23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69812" y="6492875"/>
            <a:ext cx="3086100" cy="365125"/>
          </a:xfrm>
        </p:spPr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D52D55-9E20-D44B-B919-E73B7814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25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E65B6A-A9EB-7843-B911-99DCD9A7FD4C}"/>
              </a:ext>
            </a:extLst>
          </p:cNvPr>
          <p:cNvSpPr/>
          <p:nvPr/>
        </p:nvSpPr>
        <p:spPr>
          <a:xfrm>
            <a:off x="1447575" y="3038075"/>
            <a:ext cx="962136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0CDCEE-4813-814C-9420-4A5302F54BF4}"/>
              </a:ext>
            </a:extLst>
          </p:cNvPr>
          <p:cNvSpPr/>
          <p:nvPr/>
        </p:nvSpPr>
        <p:spPr>
          <a:xfrm>
            <a:off x="4311527" y="3041726"/>
            <a:ext cx="862737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9F5A96-8B47-AC4F-BE6D-CCC06E514ECD}"/>
              </a:ext>
            </a:extLst>
          </p:cNvPr>
          <p:cNvSpPr/>
          <p:nvPr/>
        </p:nvSpPr>
        <p:spPr>
          <a:xfrm>
            <a:off x="1447575" y="3468381"/>
            <a:ext cx="962136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E5BE27-B7D4-6248-80D3-B3DF70EE08EA}"/>
              </a:ext>
            </a:extLst>
          </p:cNvPr>
          <p:cNvSpPr/>
          <p:nvPr/>
        </p:nvSpPr>
        <p:spPr>
          <a:xfrm>
            <a:off x="4311527" y="3472032"/>
            <a:ext cx="862737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74646C-3ADE-C148-B69E-D84035D16EC0}"/>
              </a:ext>
            </a:extLst>
          </p:cNvPr>
          <p:cNvSpPr/>
          <p:nvPr/>
        </p:nvSpPr>
        <p:spPr>
          <a:xfrm>
            <a:off x="1447575" y="3896808"/>
            <a:ext cx="962136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21D1A72-B6FC-D842-BD9A-556C3E3E1D6D}"/>
              </a:ext>
            </a:extLst>
          </p:cNvPr>
          <p:cNvSpPr/>
          <p:nvPr/>
        </p:nvSpPr>
        <p:spPr>
          <a:xfrm>
            <a:off x="4311527" y="3900459"/>
            <a:ext cx="862737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93235F3-0711-2841-AEA8-52675C715C65}"/>
              </a:ext>
            </a:extLst>
          </p:cNvPr>
          <p:cNvSpPr/>
          <p:nvPr/>
        </p:nvSpPr>
        <p:spPr>
          <a:xfrm>
            <a:off x="1447575" y="4325235"/>
            <a:ext cx="962136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4AC472-6BCD-1249-BFCD-E2BE683DEE50}"/>
              </a:ext>
            </a:extLst>
          </p:cNvPr>
          <p:cNvSpPr/>
          <p:nvPr/>
        </p:nvSpPr>
        <p:spPr>
          <a:xfrm>
            <a:off x="4311527" y="4328886"/>
            <a:ext cx="862737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3A670E4-006F-AD42-BBDC-455BEF5618E5}"/>
              </a:ext>
            </a:extLst>
          </p:cNvPr>
          <p:cNvSpPr/>
          <p:nvPr/>
        </p:nvSpPr>
        <p:spPr>
          <a:xfrm>
            <a:off x="1447575" y="4759299"/>
            <a:ext cx="962136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89BBAF-2458-5D46-AA56-2B42A8434B51}"/>
              </a:ext>
            </a:extLst>
          </p:cNvPr>
          <p:cNvSpPr/>
          <p:nvPr/>
        </p:nvSpPr>
        <p:spPr>
          <a:xfrm>
            <a:off x="4311527" y="4762950"/>
            <a:ext cx="862737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46F484A-EE57-134C-9A30-8109A2041145}"/>
              </a:ext>
            </a:extLst>
          </p:cNvPr>
          <p:cNvSpPr/>
          <p:nvPr/>
        </p:nvSpPr>
        <p:spPr>
          <a:xfrm>
            <a:off x="1447575" y="5189605"/>
            <a:ext cx="962136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52291AD-4C27-2C4F-AAFE-802A4E6C4AA3}"/>
              </a:ext>
            </a:extLst>
          </p:cNvPr>
          <p:cNvSpPr/>
          <p:nvPr/>
        </p:nvSpPr>
        <p:spPr>
          <a:xfrm>
            <a:off x="4311527" y="5193256"/>
            <a:ext cx="862737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539878-09E8-B34B-8251-1A31487D00A3}"/>
              </a:ext>
            </a:extLst>
          </p:cNvPr>
          <p:cNvSpPr/>
          <p:nvPr/>
        </p:nvSpPr>
        <p:spPr>
          <a:xfrm>
            <a:off x="1447575" y="5619911"/>
            <a:ext cx="962136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49787E9-C83D-4B4B-AAAB-69A6EA9F526E}"/>
              </a:ext>
            </a:extLst>
          </p:cNvPr>
          <p:cNvSpPr/>
          <p:nvPr/>
        </p:nvSpPr>
        <p:spPr>
          <a:xfrm>
            <a:off x="4311527" y="5623562"/>
            <a:ext cx="862737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B72260A-8DCB-C944-8B74-69B90AA4BB51}"/>
              </a:ext>
            </a:extLst>
          </p:cNvPr>
          <p:cNvSpPr/>
          <p:nvPr/>
        </p:nvSpPr>
        <p:spPr>
          <a:xfrm>
            <a:off x="1447575" y="6044838"/>
            <a:ext cx="962136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91388AA-B440-FC4A-9E2D-81AC5237F6AD}"/>
              </a:ext>
            </a:extLst>
          </p:cNvPr>
          <p:cNvSpPr/>
          <p:nvPr/>
        </p:nvSpPr>
        <p:spPr>
          <a:xfrm>
            <a:off x="4311527" y="6048489"/>
            <a:ext cx="862737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07BBAEF-D570-B342-AFCF-9C5373B34558}"/>
              </a:ext>
            </a:extLst>
          </p:cNvPr>
          <p:cNvSpPr txBox="1"/>
          <p:nvPr/>
        </p:nvSpPr>
        <p:spPr>
          <a:xfrm>
            <a:off x="532004" y="1202209"/>
            <a:ext cx="2952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(x) = ⟨h</a:t>
            </a:r>
            <a:r>
              <a:rPr lang="en-US" altLang="zh-CN" baseline="-25000" dirty="0">
                <a:solidFill>
                  <a:srgbClr val="00B050"/>
                </a:solidFill>
              </a:rPr>
              <a:t>11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12</a:t>
            </a:r>
            <a:r>
              <a:rPr lang="en-US" altLang="zh-CN" dirty="0">
                <a:solidFill>
                  <a:srgbClr val="00B050"/>
                </a:solidFill>
              </a:rPr>
              <a:t>(x), h</a:t>
            </a:r>
            <a:r>
              <a:rPr lang="en-US" altLang="zh-CN" baseline="-25000" dirty="0">
                <a:solidFill>
                  <a:srgbClr val="00B050"/>
                </a:solidFill>
              </a:rPr>
              <a:t>13</a:t>
            </a:r>
            <a:r>
              <a:rPr lang="en-US" altLang="zh-CN" dirty="0">
                <a:solidFill>
                  <a:srgbClr val="00B050"/>
                </a:solidFill>
              </a:rPr>
              <a:t>(x) ⟩</a:t>
            </a:r>
            <a:endParaRPr 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47016CE-E5A4-1946-B76F-47A9796D749A}"/>
              </a:ext>
            </a:extLst>
          </p:cNvPr>
          <p:cNvSpPr/>
          <p:nvPr/>
        </p:nvSpPr>
        <p:spPr>
          <a:xfrm>
            <a:off x="7064316" y="3007286"/>
            <a:ext cx="783651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F6220B7-B7F9-B541-B86A-434DA717800D}"/>
              </a:ext>
            </a:extLst>
          </p:cNvPr>
          <p:cNvSpPr/>
          <p:nvPr/>
        </p:nvSpPr>
        <p:spPr>
          <a:xfrm>
            <a:off x="7064316" y="3437592"/>
            <a:ext cx="783651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BECD806-92A9-864C-9242-ACADBFEE7C81}"/>
              </a:ext>
            </a:extLst>
          </p:cNvPr>
          <p:cNvSpPr/>
          <p:nvPr/>
        </p:nvSpPr>
        <p:spPr>
          <a:xfrm>
            <a:off x="7064316" y="3866019"/>
            <a:ext cx="783651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5D87BCB-53C7-E94E-91E0-F1FC148DC6AC}"/>
              </a:ext>
            </a:extLst>
          </p:cNvPr>
          <p:cNvSpPr/>
          <p:nvPr/>
        </p:nvSpPr>
        <p:spPr>
          <a:xfrm>
            <a:off x="7064316" y="4294446"/>
            <a:ext cx="783651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8EDB94A-FB46-9B4B-9921-634C894D78AC}"/>
              </a:ext>
            </a:extLst>
          </p:cNvPr>
          <p:cNvSpPr/>
          <p:nvPr/>
        </p:nvSpPr>
        <p:spPr>
          <a:xfrm>
            <a:off x="7064316" y="4728510"/>
            <a:ext cx="783651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66D40D5-71F7-2341-9A8B-846F0EAA8D38}"/>
              </a:ext>
            </a:extLst>
          </p:cNvPr>
          <p:cNvSpPr/>
          <p:nvPr/>
        </p:nvSpPr>
        <p:spPr>
          <a:xfrm>
            <a:off x="7064316" y="5158816"/>
            <a:ext cx="783651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6F035CB-C514-E746-AA98-59AA2E5E2B3F}"/>
              </a:ext>
            </a:extLst>
          </p:cNvPr>
          <p:cNvSpPr/>
          <p:nvPr/>
        </p:nvSpPr>
        <p:spPr>
          <a:xfrm>
            <a:off x="7064316" y="5589122"/>
            <a:ext cx="783651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8EA0218-F827-8D40-BE12-E7F7FE88189E}"/>
              </a:ext>
            </a:extLst>
          </p:cNvPr>
          <p:cNvSpPr/>
          <p:nvPr/>
        </p:nvSpPr>
        <p:spPr>
          <a:xfrm>
            <a:off x="7064316" y="6014049"/>
            <a:ext cx="783651" cy="43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A19CFCC-ECC0-4A47-B048-1C2685F6F41A}"/>
              </a:ext>
            </a:extLst>
          </p:cNvPr>
          <p:cNvSpPr txBox="1"/>
          <p:nvPr/>
        </p:nvSpPr>
        <p:spPr>
          <a:xfrm>
            <a:off x="3481281" y="1212967"/>
            <a:ext cx="2764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(x) = ⟨h</a:t>
            </a:r>
            <a:r>
              <a:rPr lang="en-US" altLang="zh-CN" baseline="-25000" dirty="0">
                <a:solidFill>
                  <a:srgbClr val="00B050"/>
                </a:solidFill>
              </a:rPr>
              <a:t>21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22</a:t>
            </a:r>
            <a:r>
              <a:rPr lang="en-US" altLang="zh-CN" dirty="0">
                <a:solidFill>
                  <a:srgbClr val="00B050"/>
                </a:solidFill>
              </a:rPr>
              <a:t>(x), h</a:t>
            </a:r>
            <a:r>
              <a:rPr lang="en-US" altLang="zh-CN" baseline="-25000" dirty="0">
                <a:solidFill>
                  <a:srgbClr val="00B050"/>
                </a:solidFill>
              </a:rPr>
              <a:t>23</a:t>
            </a:r>
            <a:r>
              <a:rPr lang="en-US" altLang="zh-CN" dirty="0">
                <a:solidFill>
                  <a:srgbClr val="00B050"/>
                </a:solidFill>
              </a:rPr>
              <a:t>(x) ⟩</a:t>
            </a:r>
            <a:endParaRPr 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0CADFC0-598B-3B4E-BD22-5638B2E5FE0C}"/>
              </a:ext>
            </a:extLst>
          </p:cNvPr>
          <p:cNvSpPr txBox="1"/>
          <p:nvPr/>
        </p:nvSpPr>
        <p:spPr>
          <a:xfrm>
            <a:off x="6324663" y="1220118"/>
            <a:ext cx="2764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3</a:t>
            </a:r>
            <a:r>
              <a:rPr lang="en-US" altLang="zh-CN" dirty="0">
                <a:solidFill>
                  <a:srgbClr val="00B050"/>
                </a:solidFill>
              </a:rPr>
              <a:t>(x) = ⟨h</a:t>
            </a:r>
            <a:r>
              <a:rPr lang="en-US" altLang="zh-CN" baseline="-25000" dirty="0">
                <a:solidFill>
                  <a:srgbClr val="00B050"/>
                </a:solidFill>
              </a:rPr>
              <a:t>31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32</a:t>
            </a:r>
            <a:r>
              <a:rPr lang="en-US" altLang="zh-CN" dirty="0">
                <a:solidFill>
                  <a:srgbClr val="00B050"/>
                </a:solidFill>
              </a:rPr>
              <a:t>(x), h</a:t>
            </a:r>
            <a:r>
              <a:rPr lang="en-US" altLang="zh-CN" baseline="-25000" dirty="0">
                <a:solidFill>
                  <a:srgbClr val="00B050"/>
                </a:solidFill>
              </a:rPr>
              <a:t>33</a:t>
            </a:r>
            <a:r>
              <a:rPr lang="en-US" altLang="zh-CN" dirty="0">
                <a:solidFill>
                  <a:srgbClr val="00B050"/>
                </a:solidFill>
              </a:rPr>
              <a:t>(x)⟩</a:t>
            </a:r>
            <a:endParaRPr 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DCB9123-02C4-6440-8AA4-A5A7AB2648A3}"/>
              </a:ext>
            </a:extLst>
          </p:cNvPr>
          <p:cNvSpPr txBox="1"/>
          <p:nvPr/>
        </p:nvSpPr>
        <p:spPr>
          <a:xfrm>
            <a:off x="1080818" y="97122"/>
            <a:ext cx="7267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H: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bit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sampling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hashing</a:t>
            </a:r>
            <a:r>
              <a:rPr lang="en-US" altLang="zh-CN" sz="2000" dirty="0"/>
              <a:t>, </a:t>
            </a:r>
            <a:r>
              <a:rPr lang="en-US" altLang="zh-CN" sz="2000" dirty="0">
                <a:solidFill>
                  <a:srgbClr val="00B050"/>
                </a:solidFill>
              </a:rPr>
              <a:t>Distance Function</a:t>
            </a:r>
            <a:r>
              <a:rPr lang="en-US" altLang="zh-CN" sz="2000" dirty="0"/>
              <a:t>: Hamming Distance</a:t>
            </a:r>
            <a:endParaRPr lang="en-US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2D2BF4E-1F7C-1A48-8B7A-59902E9D16D3}"/>
              </a:ext>
            </a:extLst>
          </p:cNvPr>
          <p:cNvSpPr txBox="1"/>
          <p:nvPr/>
        </p:nvSpPr>
        <p:spPr>
          <a:xfrm>
            <a:off x="1088821" y="513835"/>
            <a:ext cx="616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数据集： </a:t>
            </a:r>
            <a:r>
              <a:rPr lang="en-US" altLang="zh-CN" dirty="0"/>
              <a:t>D={1,2,3,4,5,27,28,29,30,31}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rgbClr val="00B050"/>
                </a:solidFill>
              </a:rPr>
              <a:t>n=10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34D9FF05-E199-7145-AF10-7B42BC4FDAB6}"/>
              </a:ext>
            </a:extLst>
          </p:cNvPr>
          <p:cNvSpPr/>
          <p:nvPr/>
        </p:nvSpPr>
        <p:spPr>
          <a:xfrm>
            <a:off x="1581374" y="3575954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C83DF43E-A6DA-9A46-8854-1FF63C14CE52}"/>
              </a:ext>
            </a:extLst>
          </p:cNvPr>
          <p:cNvSpPr txBox="1"/>
          <p:nvPr/>
        </p:nvSpPr>
        <p:spPr>
          <a:xfrm>
            <a:off x="2098877" y="1476127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58131E7-F723-2C4A-AF1C-7FA970972DB8}"/>
              </a:ext>
            </a:extLst>
          </p:cNvPr>
          <p:cNvSpPr txBox="1"/>
          <p:nvPr/>
        </p:nvSpPr>
        <p:spPr>
          <a:xfrm>
            <a:off x="4598448" y="146572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 </a:t>
            </a:r>
            <a:r>
              <a:rPr lang="en-US" altLang="zh-CN" dirty="0"/>
              <a:t>3,</a:t>
            </a:r>
            <a:r>
              <a:rPr lang="zh-CN" altLang="en-US" dirty="0"/>
              <a:t> 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2342453-2440-6A46-B1CA-DE2CE8E31AFE}"/>
              </a:ext>
            </a:extLst>
          </p:cNvPr>
          <p:cNvSpPr txBox="1"/>
          <p:nvPr/>
        </p:nvSpPr>
        <p:spPr>
          <a:xfrm>
            <a:off x="7483029" y="149052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2,</a:t>
            </a:r>
            <a:r>
              <a:rPr lang="zh-CN" altLang="en-US" dirty="0"/>
              <a:t>  </a:t>
            </a:r>
            <a:r>
              <a:rPr lang="en-US" altLang="zh-CN" dirty="0"/>
              <a:t>3,</a:t>
            </a:r>
            <a:r>
              <a:rPr lang="zh-CN" altLang="en-US" dirty="0"/>
              <a:t>  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1EC51D5A-A97B-D444-9AEE-1BB388F10DB1}"/>
              </a:ext>
            </a:extLst>
          </p:cNvPr>
          <p:cNvSpPr/>
          <p:nvPr/>
        </p:nvSpPr>
        <p:spPr>
          <a:xfrm>
            <a:off x="1591346" y="4425044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612FDEA2-A81E-4C4F-8554-B505280DC95B}"/>
              </a:ext>
            </a:extLst>
          </p:cNvPr>
          <p:cNvSpPr/>
          <p:nvPr/>
        </p:nvSpPr>
        <p:spPr>
          <a:xfrm>
            <a:off x="1582380" y="4028805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31823B4E-0EEC-5A4C-8BF9-2F279AC94052}"/>
              </a:ext>
            </a:extLst>
          </p:cNvPr>
          <p:cNvSpPr/>
          <p:nvPr/>
        </p:nvSpPr>
        <p:spPr>
          <a:xfrm>
            <a:off x="1590340" y="5292669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A86C26B5-9C21-BA4D-8ED4-8F51F2318276}"/>
              </a:ext>
            </a:extLst>
          </p:cNvPr>
          <p:cNvSpPr/>
          <p:nvPr/>
        </p:nvSpPr>
        <p:spPr>
          <a:xfrm>
            <a:off x="1581374" y="4896430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E36435A-08E9-5C4A-952A-C84B9161A346}"/>
              </a:ext>
            </a:extLst>
          </p:cNvPr>
          <p:cNvSpPr txBox="1"/>
          <p:nvPr/>
        </p:nvSpPr>
        <p:spPr>
          <a:xfrm>
            <a:off x="1595178" y="1475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Bits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9749C1E-30B0-8B4B-8FA3-15A4CB89622F}"/>
              </a:ext>
            </a:extLst>
          </p:cNvPr>
          <p:cNvSpPr txBox="1"/>
          <p:nvPr/>
        </p:nvSpPr>
        <p:spPr>
          <a:xfrm>
            <a:off x="4161579" y="146488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Bits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EFC5273-CC03-2C40-974B-A72CC0560531}"/>
              </a:ext>
            </a:extLst>
          </p:cNvPr>
          <p:cNvSpPr txBox="1"/>
          <p:nvPr/>
        </p:nvSpPr>
        <p:spPr>
          <a:xfrm>
            <a:off x="6986876" y="149052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Bits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252666E-B269-104B-BAA5-A0183155D761}"/>
              </a:ext>
            </a:extLst>
          </p:cNvPr>
          <p:cNvSpPr txBox="1"/>
          <p:nvPr/>
        </p:nvSpPr>
        <p:spPr>
          <a:xfrm>
            <a:off x="1080818" y="848907"/>
            <a:ext cx="7064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D={00001,00010,00011,00100,00101,11011,11100,11101,11110,11111}</a:t>
            </a:r>
            <a:endParaRPr lang="en-US" dirty="0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42ED365E-69D0-704C-871B-F86DEA3769B4}"/>
              </a:ext>
            </a:extLst>
          </p:cNvPr>
          <p:cNvGrpSpPr/>
          <p:nvPr/>
        </p:nvGrpSpPr>
        <p:grpSpPr>
          <a:xfrm>
            <a:off x="1499323" y="5650796"/>
            <a:ext cx="396536" cy="307777"/>
            <a:chOff x="1585386" y="5269789"/>
            <a:chExt cx="418704" cy="307777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49CCD6B-02EA-F44F-B148-E529CF4BDE7A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8E08415C-AA5D-D643-81A2-522C3686B740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</a:t>
              </a: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F33D9F4-9371-1B4B-8706-1B4EB892F5E7}"/>
              </a:ext>
            </a:extLst>
          </p:cNvPr>
          <p:cNvGrpSpPr/>
          <p:nvPr/>
        </p:nvGrpSpPr>
        <p:grpSpPr>
          <a:xfrm>
            <a:off x="1499323" y="6082650"/>
            <a:ext cx="396536" cy="307777"/>
            <a:chOff x="1585386" y="5269789"/>
            <a:chExt cx="418704" cy="307777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63B58FED-DD90-AA4E-83BF-72A872D0C0F4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863840D4-C9B8-C644-B598-7C338B8ACFDD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31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3434F67-2E74-4C42-A0E8-EF8E020F98E4}"/>
              </a:ext>
            </a:extLst>
          </p:cNvPr>
          <p:cNvGrpSpPr/>
          <p:nvPr/>
        </p:nvGrpSpPr>
        <p:grpSpPr>
          <a:xfrm>
            <a:off x="1928755" y="4408604"/>
            <a:ext cx="396536" cy="307777"/>
            <a:chOff x="1585386" y="5269789"/>
            <a:chExt cx="418704" cy="307777"/>
          </a:xfrm>
        </p:grpSpPr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498E3DB8-2F62-7B44-B79F-D407389825F8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DEB87B1B-09C4-BB46-AE9C-EA1514B36F20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</a:t>
              </a: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384C549-3902-3B44-B3B6-7FE8151C02AD}"/>
              </a:ext>
            </a:extLst>
          </p:cNvPr>
          <p:cNvGrpSpPr/>
          <p:nvPr/>
        </p:nvGrpSpPr>
        <p:grpSpPr>
          <a:xfrm>
            <a:off x="1918027" y="4841601"/>
            <a:ext cx="396536" cy="307777"/>
            <a:chOff x="1585386" y="5269789"/>
            <a:chExt cx="418704" cy="307777"/>
          </a:xfrm>
        </p:grpSpPr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4BBF3288-6492-154D-9C01-4CD7C2EA3857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2CE4B1CE-C97F-4546-BAB7-6E18BD7C9CA8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C730A38E-81BB-1C4A-8989-DB7617AACBB5}"/>
              </a:ext>
            </a:extLst>
          </p:cNvPr>
          <p:cNvGrpSpPr/>
          <p:nvPr/>
        </p:nvGrpSpPr>
        <p:grpSpPr>
          <a:xfrm>
            <a:off x="1928755" y="5277691"/>
            <a:ext cx="396536" cy="307777"/>
            <a:chOff x="1585386" y="5269789"/>
            <a:chExt cx="418704" cy="307777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B046D426-75D0-C04D-9C21-AF9B28571914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608B79E9-E700-DC48-835C-1A72339B2CE0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29</a:t>
              </a:r>
            </a:p>
          </p:txBody>
        </p:sp>
      </p:grpSp>
      <p:sp>
        <p:nvSpPr>
          <p:cNvPr id="128" name="椭圆 127">
            <a:extLst>
              <a:ext uri="{FF2B5EF4-FFF2-40B4-BE49-F238E27FC236}">
                <a16:creationId xmlns:a16="http://schemas.microsoft.com/office/drawing/2014/main" id="{205C7CF8-B39D-E94F-9BF4-619C63173DB7}"/>
              </a:ext>
            </a:extLst>
          </p:cNvPr>
          <p:cNvSpPr/>
          <p:nvPr/>
        </p:nvSpPr>
        <p:spPr>
          <a:xfrm>
            <a:off x="4456504" y="3552960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3D845BDC-A0A9-314F-808A-4F0040605781}"/>
              </a:ext>
            </a:extLst>
          </p:cNvPr>
          <p:cNvSpPr txBox="1"/>
          <p:nvPr/>
        </p:nvSpPr>
        <p:spPr>
          <a:xfrm>
            <a:off x="1080819" y="1856518"/>
            <a:ext cx="7267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baseline="-25000" dirty="0"/>
              <a:t>1</a:t>
            </a:r>
            <a:r>
              <a:rPr lang="en-US" altLang="zh-CN" dirty="0"/>
              <a:t>(D)={00</a:t>
            </a:r>
            <a:r>
              <a:rPr lang="en-US" altLang="zh-CN" dirty="0">
                <a:solidFill>
                  <a:srgbClr val="00B050"/>
                </a:solidFill>
              </a:rPr>
              <a:t>001</a:t>
            </a:r>
            <a:r>
              <a:rPr lang="en-US" altLang="zh-CN" dirty="0"/>
              <a:t>,00</a:t>
            </a:r>
            <a:r>
              <a:rPr lang="en-US" altLang="zh-CN" dirty="0">
                <a:solidFill>
                  <a:srgbClr val="00B050"/>
                </a:solidFill>
              </a:rPr>
              <a:t>010</a:t>
            </a:r>
            <a:r>
              <a:rPr lang="en-US" altLang="zh-CN" dirty="0"/>
              <a:t>,00</a:t>
            </a:r>
            <a:r>
              <a:rPr lang="en-US" altLang="zh-CN" dirty="0">
                <a:solidFill>
                  <a:srgbClr val="00B050"/>
                </a:solidFill>
              </a:rPr>
              <a:t>011</a:t>
            </a:r>
            <a:r>
              <a:rPr lang="en-US" altLang="zh-CN" dirty="0"/>
              <a:t>,00</a:t>
            </a:r>
            <a:r>
              <a:rPr lang="en-US" altLang="zh-CN" dirty="0">
                <a:solidFill>
                  <a:srgbClr val="00B050"/>
                </a:solidFill>
              </a:rPr>
              <a:t>100</a:t>
            </a:r>
            <a:r>
              <a:rPr lang="en-US" altLang="zh-CN" dirty="0"/>
              <a:t>,00</a:t>
            </a:r>
            <a:r>
              <a:rPr lang="en-US" altLang="zh-CN" dirty="0">
                <a:solidFill>
                  <a:srgbClr val="00B050"/>
                </a:solidFill>
              </a:rPr>
              <a:t>101</a:t>
            </a:r>
            <a:r>
              <a:rPr lang="en-US" altLang="zh-CN" dirty="0"/>
              <a:t>,11</a:t>
            </a:r>
            <a:r>
              <a:rPr lang="en-US" altLang="zh-CN" dirty="0">
                <a:solidFill>
                  <a:srgbClr val="00B050"/>
                </a:solidFill>
              </a:rPr>
              <a:t>011</a:t>
            </a:r>
            <a:r>
              <a:rPr lang="en-US" altLang="zh-CN" dirty="0"/>
              <a:t>,11</a:t>
            </a:r>
            <a:r>
              <a:rPr lang="en-US" altLang="zh-CN" dirty="0">
                <a:solidFill>
                  <a:srgbClr val="00B050"/>
                </a:solidFill>
              </a:rPr>
              <a:t>100</a:t>
            </a:r>
            <a:r>
              <a:rPr lang="en-US" altLang="zh-CN" dirty="0"/>
              <a:t>,11</a:t>
            </a:r>
            <a:r>
              <a:rPr lang="en-US" altLang="zh-CN" dirty="0">
                <a:solidFill>
                  <a:srgbClr val="00B050"/>
                </a:solidFill>
              </a:rPr>
              <a:t>101</a:t>
            </a:r>
            <a:r>
              <a:rPr lang="en-US" altLang="zh-CN" dirty="0"/>
              <a:t>,11</a:t>
            </a:r>
            <a:r>
              <a:rPr lang="en-US" altLang="zh-CN" dirty="0">
                <a:solidFill>
                  <a:srgbClr val="00B050"/>
                </a:solidFill>
              </a:rPr>
              <a:t>110</a:t>
            </a:r>
            <a:r>
              <a:rPr lang="en-US" altLang="zh-CN" dirty="0"/>
              <a:t>,11</a:t>
            </a:r>
            <a:r>
              <a:rPr lang="en-US" altLang="zh-CN" dirty="0">
                <a:solidFill>
                  <a:srgbClr val="00B050"/>
                </a:solidFill>
              </a:rPr>
              <a:t>111</a:t>
            </a:r>
            <a:r>
              <a:rPr lang="en-US" altLang="zh-CN" dirty="0"/>
              <a:t>}</a:t>
            </a:r>
            <a:endParaRPr 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28DDDFB-8E03-104F-86BB-DAA442AC095D}"/>
              </a:ext>
            </a:extLst>
          </p:cNvPr>
          <p:cNvSpPr txBox="1"/>
          <p:nvPr/>
        </p:nvSpPr>
        <p:spPr>
          <a:xfrm>
            <a:off x="1088821" y="2137791"/>
            <a:ext cx="7267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baseline="-25000" dirty="0"/>
              <a:t>2</a:t>
            </a:r>
            <a:r>
              <a:rPr lang="en-US" altLang="zh-CN" dirty="0"/>
              <a:t>(D)={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}</a:t>
            </a:r>
            <a:endParaRPr lang="en-US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567E1B2F-D5F9-5747-91D8-D6ED3D04C2D3}"/>
              </a:ext>
            </a:extLst>
          </p:cNvPr>
          <p:cNvSpPr txBox="1"/>
          <p:nvPr/>
        </p:nvSpPr>
        <p:spPr>
          <a:xfrm>
            <a:off x="1088712" y="2418773"/>
            <a:ext cx="7267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baseline="-25000" dirty="0"/>
              <a:t>3</a:t>
            </a:r>
            <a:r>
              <a:rPr lang="en-US" altLang="zh-CN" dirty="0"/>
              <a:t>(D)={0</a:t>
            </a:r>
            <a:r>
              <a:rPr lang="en-US" altLang="zh-CN" dirty="0">
                <a:solidFill>
                  <a:srgbClr val="00B050"/>
                </a:solidFill>
              </a:rPr>
              <a:t>000</a:t>
            </a:r>
            <a:r>
              <a:rPr lang="en-US" altLang="zh-CN" dirty="0"/>
              <a:t>1,0</a:t>
            </a:r>
            <a:r>
              <a:rPr lang="en-US" altLang="zh-CN" dirty="0">
                <a:solidFill>
                  <a:srgbClr val="00B050"/>
                </a:solidFill>
              </a:rPr>
              <a:t>001</a:t>
            </a:r>
            <a:r>
              <a:rPr lang="en-US" altLang="zh-CN" dirty="0"/>
              <a:t>0,0</a:t>
            </a:r>
            <a:r>
              <a:rPr lang="en-US" altLang="zh-CN" dirty="0">
                <a:solidFill>
                  <a:srgbClr val="00B050"/>
                </a:solidFill>
              </a:rPr>
              <a:t>001</a:t>
            </a:r>
            <a:r>
              <a:rPr lang="en-US" altLang="zh-CN" dirty="0"/>
              <a:t>1,0</a:t>
            </a:r>
            <a:r>
              <a:rPr lang="en-US" altLang="zh-CN" dirty="0">
                <a:solidFill>
                  <a:srgbClr val="00B050"/>
                </a:solidFill>
              </a:rPr>
              <a:t>010</a:t>
            </a:r>
            <a:r>
              <a:rPr lang="en-US" altLang="zh-CN" dirty="0"/>
              <a:t>0,0</a:t>
            </a:r>
            <a:r>
              <a:rPr lang="en-US" altLang="zh-CN" dirty="0">
                <a:solidFill>
                  <a:srgbClr val="00B050"/>
                </a:solidFill>
              </a:rPr>
              <a:t>010</a:t>
            </a:r>
            <a:r>
              <a:rPr lang="en-US" altLang="zh-CN" dirty="0"/>
              <a:t>1,1</a:t>
            </a:r>
            <a:r>
              <a:rPr lang="en-US" altLang="zh-CN" dirty="0">
                <a:solidFill>
                  <a:srgbClr val="00B050"/>
                </a:solidFill>
              </a:rPr>
              <a:t>101</a:t>
            </a:r>
            <a:r>
              <a:rPr lang="en-US" altLang="zh-CN" dirty="0"/>
              <a:t>1,1</a:t>
            </a:r>
            <a:r>
              <a:rPr lang="en-US" altLang="zh-CN" dirty="0">
                <a:solidFill>
                  <a:srgbClr val="00B050"/>
                </a:solidFill>
              </a:rPr>
              <a:t>110</a:t>
            </a:r>
            <a:r>
              <a:rPr lang="en-US" altLang="zh-CN" dirty="0"/>
              <a:t>0,1</a:t>
            </a:r>
            <a:r>
              <a:rPr lang="en-US" altLang="zh-CN" dirty="0">
                <a:solidFill>
                  <a:srgbClr val="00B050"/>
                </a:solidFill>
              </a:rPr>
              <a:t>110</a:t>
            </a:r>
            <a:r>
              <a:rPr lang="en-US" altLang="zh-CN" dirty="0"/>
              <a:t>1,1</a:t>
            </a:r>
            <a:r>
              <a:rPr lang="en-US" altLang="zh-CN" dirty="0">
                <a:solidFill>
                  <a:srgbClr val="00B050"/>
                </a:solidFill>
              </a:rPr>
              <a:t>111</a:t>
            </a:r>
            <a:r>
              <a:rPr lang="en-US" altLang="zh-CN" dirty="0"/>
              <a:t>0,1</a:t>
            </a:r>
            <a:r>
              <a:rPr lang="en-US" altLang="zh-CN" dirty="0">
                <a:solidFill>
                  <a:srgbClr val="00B050"/>
                </a:solidFill>
              </a:rPr>
              <a:t>111</a:t>
            </a:r>
            <a:r>
              <a:rPr lang="en-US" altLang="zh-CN" dirty="0"/>
              <a:t>1}</a:t>
            </a:r>
            <a:endParaRPr lang="en-US" dirty="0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183832E9-DAA5-E841-AC1C-06ABC8196A8A}"/>
              </a:ext>
            </a:extLst>
          </p:cNvPr>
          <p:cNvSpPr/>
          <p:nvPr/>
        </p:nvSpPr>
        <p:spPr>
          <a:xfrm>
            <a:off x="4469790" y="3120286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1D92A396-2A4E-064E-A582-0649FA84301E}"/>
              </a:ext>
            </a:extLst>
          </p:cNvPr>
          <p:cNvSpPr/>
          <p:nvPr/>
        </p:nvSpPr>
        <p:spPr>
          <a:xfrm>
            <a:off x="4788033" y="3551636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30A15804-4A43-9545-8018-86D7F7599886}"/>
              </a:ext>
            </a:extLst>
          </p:cNvPr>
          <p:cNvSpPr/>
          <p:nvPr/>
        </p:nvSpPr>
        <p:spPr>
          <a:xfrm>
            <a:off x="4456504" y="3987459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A957827-A256-DA4C-99A8-9E6573B8D433}"/>
              </a:ext>
            </a:extLst>
          </p:cNvPr>
          <p:cNvSpPr/>
          <p:nvPr/>
        </p:nvSpPr>
        <p:spPr>
          <a:xfrm>
            <a:off x="4456504" y="4428163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99348531-5072-854F-8B95-B46B6E211AA8}"/>
              </a:ext>
            </a:extLst>
          </p:cNvPr>
          <p:cNvGrpSpPr/>
          <p:nvPr/>
        </p:nvGrpSpPr>
        <p:grpSpPr>
          <a:xfrm>
            <a:off x="4333044" y="5254256"/>
            <a:ext cx="396536" cy="307777"/>
            <a:chOff x="1585386" y="5269789"/>
            <a:chExt cx="418704" cy="307777"/>
          </a:xfrm>
        </p:grpSpPr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01691A40-4322-AA4B-B53B-1C81FE8FDA31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22316C8C-3DB5-0F4D-B1FE-B67D417C8F38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13CE2CD-4F99-194B-97C6-C099370ACDF5}"/>
              </a:ext>
            </a:extLst>
          </p:cNvPr>
          <p:cNvGrpSpPr/>
          <p:nvPr/>
        </p:nvGrpSpPr>
        <p:grpSpPr>
          <a:xfrm>
            <a:off x="4326866" y="5733169"/>
            <a:ext cx="396536" cy="307777"/>
            <a:chOff x="1585386" y="5269789"/>
            <a:chExt cx="418704" cy="307777"/>
          </a:xfrm>
        </p:grpSpPr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B883FBE4-B7A8-6448-A452-236FD1F062CE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5B395187-60E8-1E4F-92BB-D1722A466DB6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94306F92-62CA-B944-B028-605AEFA25601}"/>
              </a:ext>
            </a:extLst>
          </p:cNvPr>
          <p:cNvGrpSpPr/>
          <p:nvPr/>
        </p:nvGrpSpPr>
        <p:grpSpPr>
          <a:xfrm>
            <a:off x="4349929" y="6163475"/>
            <a:ext cx="396536" cy="307777"/>
            <a:chOff x="1585386" y="5269789"/>
            <a:chExt cx="418704" cy="307777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90CDA257-13DA-CD45-B743-F3A3E69D5141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FC5524A9-9796-8C41-8F7C-DF3B8DEB46E1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29</a:t>
              </a: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BC72AE1-DBF4-7949-9422-5C0B117F5563}"/>
              </a:ext>
            </a:extLst>
          </p:cNvPr>
          <p:cNvGrpSpPr/>
          <p:nvPr/>
        </p:nvGrpSpPr>
        <p:grpSpPr>
          <a:xfrm>
            <a:off x="4738041" y="5741893"/>
            <a:ext cx="396536" cy="307777"/>
            <a:chOff x="1585386" y="5269789"/>
            <a:chExt cx="418704" cy="307777"/>
          </a:xfrm>
        </p:grpSpPr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BBD0D78E-1DB0-0446-B24E-367A422A6FAC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95D96997-CF06-DF48-9457-5D7A61571F03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</a:t>
              </a: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190A7A17-2AD1-FE42-A5DC-80F3AEE3D5F5}"/>
              </a:ext>
            </a:extLst>
          </p:cNvPr>
          <p:cNvGrpSpPr/>
          <p:nvPr/>
        </p:nvGrpSpPr>
        <p:grpSpPr>
          <a:xfrm>
            <a:off x="4754805" y="6152623"/>
            <a:ext cx="396536" cy="307777"/>
            <a:chOff x="1585386" y="5269789"/>
            <a:chExt cx="418704" cy="307777"/>
          </a:xfrm>
        </p:grpSpPr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26F33D5F-EC71-0744-860D-C5D3524351F5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3261F5C0-D555-8645-A07C-7B2645A173F2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31</a:t>
              </a:r>
            </a:p>
          </p:txBody>
        </p:sp>
      </p:grpSp>
      <p:sp>
        <p:nvSpPr>
          <p:cNvPr id="151" name="椭圆 150">
            <a:extLst>
              <a:ext uri="{FF2B5EF4-FFF2-40B4-BE49-F238E27FC236}">
                <a16:creationId xmlns:a16="http://schemas.microsoft.com/office/drawing/2014/main" id="{748909C0-D120-3B47-987C-43DED1916C4D}"/>
              </a:ext>
            </a:extLst>
          </p:cNvPr>
          <p:cNvSpPr/>
          <p:nvPr/>
        </p:nvSpPr>
        <p:spPr>
          <a:xfrm>
            <a:off x="7187650" y="3136966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4BEA0FDC-B7CD-5243-BCD0-72413E625768}"/>
              </a:ext>
            </a:extLst>
          </p:cNvPr>
          <p:cNvSpPr/>
          <p:nvPr/>
        </p:nvSpPr>
        <p:spPr>
          <a:xfrm>
            <a:off x="7180914" y="3572463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7513588E-210D-B04C-9B5B-A17B2BD061C4}"/>
              </a:ext>
            </a:extLst>
          </p:cNvPr>
          <p:cNvSpPr/>
          <p:nvPr/>
        </p:nvSpPr>
        <p:spPr>
          <a:xfrm>
            <a:off x="7480898" y="3572463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553CC58E-D94D-6F48-88ED-07864AE04767}"/>
              </a:ext>
            </a:extLst>
          </p:cNvPr>
          <p:cNvSpPr/>
          <p:nvPr/>
        </p:nvSpPr>
        <p:spPr>
          <a:xfrm>
            <a:off x="7193822" y="3988749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33C33F29-4E43-1F4E-826C-4F2301189A64}"/>
              </a:ext>
            </a:extLst>
          </p:cNvPr>
          <p:cNvSpPr/>
          <p:nvPr/>
        </p:nvSpPr>
        <p:spPr>
          <a:xfrm>
            <a:off x="7480898" y="3978293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F47B3057-61E9-AB4C-B568-358BD6E03B8B}"/>
              </a:ext>
            </a:extLst>
          </p:cNvPr>
          <p:cNvGrpSpPr/>
          <p:nvPr/>
        </p:nvGrpSpPr>
        <p:grpSpPr>
          <a:xfrm>
            <a:off x="7076080" y="5232774"/>
            <a:ext cx="396536" cy="307777"/>
            <a:chOff x="1585386" y="5269789"/>
            <a:chExt cx="418704" cy="307777"/>
          </a:xfrm>
        </p:grpSpPr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52BECA9E-1472-FB4C-AFA2-7AFC35CEFA9F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4E7F9D1D-8006-1B40-BD06-4308E9FCB4C2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27</a:t>
              </a: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8BDBA1F1-6CC7-CC49-A12D-CF666D80AD0A}"/>
              </a:ext>
            </a:extLst>
          </p:cNvPr>
          <p:cNvGrpSpPr/>
          <p:nvPr/>
        </p:nvGrpSpPr>
        <p:grpSpPr>
          <a:xfrm>
            <a:off x="7073946" y="5650386"/>
            <a:ext cx="396536" cy="307777"/>
            <a:chOff x="1585386" y="5269789"/>
            <a:chExt cx="418704" cy="307777"/>
          </a:xfrm>
        </p:grpSpPr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26DECAC1-4B1C-4B4D-AD80-2EE096FCC509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EF2785F0-7BD8-B34E-A3E0-1A26643B9533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28</a:t>
              </a: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E1351704-0747-A442-8565-EAAFFFE982AA}"/>
              </a:ext>
            </a:extLst>
          </p:cNvPr>
          <p:cNvGrpSpPr/>
          <p:nvPr/>
        </p:nvGrpSpPr>
        <p:grpSpPr>
          <a:xfrm>
            <a:off x="7429208" y="5648929"/>
            <a:ext cx="396536" cy="307777"/>
            <a:chOff x="1585386" y="5269789"/>
            <a:chExt cx="418704" cy="307777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CEFC89B5-DC90-AB48-8D46-0A04549E4397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639E2A2F-902C-0F4C-89A5-75B37765CDD4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29</a:t>
              </a: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79D0127-4FF4-F74E-8445-AA75BCE0913B}"/>
              </a:ext>
            </a:extLst>
          </p:cNvPr>
          <p:cNvGrpSpPr/>
          <p:nvPr/>
        </p:nvGrpSpPr>
        <p:grpSpPr>
          <a:xfrm>
            <a:off x="7084362" y="6098543"/>
            <a:ext cx="396536" cy="307777"/>
            <a:chOff x="1585386" y="5269789"/>
            <a:chExt cx="418704" cy="307777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EFD518CE-FE52-1C49-9A54-2E3D0E98A9BF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B17B2AF2-9B80-6944-B5CD-460CE0C56DC0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</a:t>
              </a:r>
            </a:p>
          </p:txBody>
        </p:sp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97A3AA8-8AAC-B143-B85C-E4743757A1BC}"/>
              </a:ext>
            </a:extLst>
          </p:cNvPr>
          <p:cNvGrpSpPr/>
          <p:nvPr/>
        </p:nvGrpSpPr>
        <p:grpSpPr>
          <a:xfrm>
            <a:off x="7426548" y="6098543"/>
            <a:ext cx="396536" cy="307777"/>
            <a:chOff x="1585386" y="5269789"/>
            <a:chExt cx="418704" cy="307777"/>
          </a:xfrm>
        </p:grpSpPr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DE12D830-F026-3F48-A823-0A500A5A1D64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B62CC6C4-1D51-5444-9F58-4E01D5EDD993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31</a:t>
              </a:r>
            </a:p>
          </p:txBody>
        </p:sp>
      </p:grp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7679801-8531-3C42-8449-6682BDE3FDC1}"/>
              </a:ext>
            </a:extLst>
          </p:cNvPr>
          <p:cNvSpPr txBox="1"/>
          <p:nvPr/>
        </p:nvSpPr>
        <p:spPr>
          <a:xfrm>
            <a:off x="268100" y="110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举例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5A4C978C-6482-6F43-B133-2C2101C6AA42}"/>
              </a:ext>
            </a:extLst>
          </p:cNvPr>
          <p:cNvSpPr txBox="1"/>
          <p:nvPr/>
        </p:nvSpPr>
        <p:spPr>
          <a:xfrm>
            <a:off x="18946" y="2981028"/>
            <a:ext cx="1435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r=1</a:t>
            </a:r>
          </a:p>
          <a:p>
            <a:r>
              <a:rPr lang="en-US" altLang="zh-CN" dirty="0"/>
              <a:t>c=1.5</a:t>
            </a:r>
          </a:p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r>
              <a:rPr lang="en-US" altLang="zh-CN" dirty="0"/>
              <a:t>=6=00110</a:t>
            </a:r>
          </a:p>
          <a:p>
            <a:r>
              <a:rPr lang="en-US" altLang="zh-CN" dirty="0"/>
              <a:t>q</a:t>
            </a:r>
            <a:r>
              <a:rPr lang="en-US" altLang="zh-CN" baseline="-25000" dirty="0"/>
              <a:t>2</a:t>
            </a:r>
            <a:r>
              <a:rPr lang="en-US" altLang="zh-CN" dirty="0"/>
              <a:t>=16=10000</a:t>
            </a:r>
            <a:endParaRPr lang="en-US" dirty="0"/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F9CC54CB-4657-EF40-B6CC-42CD431A680B}"/>
              </a:ext>
            </a:extLst>
          </p:cNvPr>
          <p:cNvSpPr/>
          <p:nvPr/>
        </p:nvSpPr>
        <p:spPr>
          <a:xfrm>
            <a:off x="2793459" y="2911380"/>
            <a:ext cx="183386" cy="21327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6" name="曲线连接符 175">
            <a:extLst>
              <a:ext uri="{FF2B5EF4-FFF2-40B4-BE49-F238E27FC236}">
                <a16:creationId xmlns:a16="http://schemas.microsoft.com/office/drawing/2014/main" id="{2C85FE92-A5DA-ED41-8D56-279777400343}"/>
              </a:ext>
            </a:extLst>
          </p:cNvPr>
          <p:cNvCxnSpPr>
            <a:stCxn id="173" idx="4"/>
            <a:endCxn id="114" idx="1"/>
          </p:cNvCxnSpPr>
          <p:nvPr/>
        </p:nvCxnSpPr>
        <p:spPr>
          <a:xfrm rot="5400000">
            <a:off x="852223" y="3771755"/>
            <a:ext cx="2680031" cy="1385829"/>
          </a:xfrm>
          <a:prstGeom prst="curvedConnector4">
            <a:avLst>
              <a:gd name="adj1" fmla="val 47129"/>
              <a:gd name="adj2" fmla="val 11649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曲线连接符 176">
            <a:extLst>
              <a:ext uri="{FF2B5EF4-FFF2-40B4-BE49-F238E27FC236}">
                <a16:creationId xmlns:a16="http://schemas.microsoft.com/office/drawing/2014/main" id="{4E571C60-121C-F848-9D47-192757AED0A0}"/>
              </a:ext>
            </a:extLst>
          </p:cNvPr>
          <p:cNvCxnSpPr>
            <a:cxnSpLocks/>
            <a:stCxn id="173" idx="6"/>
            <a:endCxn id="18" idx="1"/>
          </p:cNvCxnSpPr>
          <p:nvPr/>
        </p:nvCxnSpPr>
        <p:spPr>
          <a:xfrm>
            <a:off x="2976845" y="3018017"/>
            <a:ext cx="1334682" cy="1097595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本框 179">
            <a:extLst>
              <a:ext uri="{FF2B5EF4-FFF2-40B4-BE49-F238E27FC236}">
                <a16:creationId xmlns:a16="http://schemas.microsoft.com/office/drawing/2014/main" id="{74E0274F-45B0-EA41-911E-542F05CC0BF6}"/>
              </a:ext>
            </a:extLst>
          </p:cNvPr>
          <p:cNvSpPr txBox="1"/>
          <p:nvPr/>
        </p:nvSpPr>
        <p:spPr>
          <a:xfrm>
            <a:off x="2700132" y="3274715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00</a:t>
            </a:r>
            <a:r>
              <a:rPr lang="en-US" altLang="zh-CN" dirty="0">
                <a:solidFill>
                  <a:srgbClr val="00B050"/>
                </a:solidFill>
              </a:rPr>
              <a:t>110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518C0EFA-DBB2-244A-871C-B37426E8B4D2}"/>
              </a:ext>
            </a:extLst>
          </p:cNvPr>
          <p:cNvSpPr txBox="1"/>
          <p:nvPr/>
        </p:nvSpPr>
        <p:spPr>
          <a:xfrm>
            <a:off x="3263666" y="38529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208D9B5C-0B41-BD4A-B689-444E4A4DDFED}"/>
              </a:ext>
            </a:extLst>
          </p:cNvPr>
          <p:cNvGrpSpPr/>
          <p:nvPr/>
        </p:nvGrpSpPr>
        <p:grpSpPr>
          <a:xfrm>
            <a:off x="3303856" y="4818648"/>
            <a:ext cx="396536" cy="307777"/>
            <a:chOff x="1585386" y="5269789"/>
            <a:chExt cx="418704" cy="307777"/>
          </a:xfrm>
        </p:grpSpPr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A6F44685-BE10-7F4E-A4AC-9B4C2C9FE83C}"/>
                </a:ext>
              </a:extLst>
            </p:cNvPr>
            <p:cNvSpPr/>
            <p:nvPr/>
          </p:nvSpPr>
          <p:spPr>
            <a:xfrm>
              <a:off x="1669225" y="5302526"/>
              <a:ext cx="193638" cy="2132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2B4F02C7-F05A-254C-BC75-455DD08FA3E9}"/>
                </a:ext>
              </a:extLst>
            </p:cNvPr>
            <p:cNvSpPr txBox="1"/>
            <p:nvPr/>
          </p:nvSpPr>
          <p:spPr>
            <a:xfrm>
              <a:off x="1585386" y="5269789"/>
              <a:ext cx="41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16</a:t>
              </a:r>
              <a:endParaRPr lang="en-US" sz="1400" dirty="0"/>
            </a:p>
          </p:txBody>
        </p:sp>
      </p:grpSp>
      <p:sp>
        <p:nvSpPr>
          <p:cNvPr id="195" name="文本框 194">
            <a:extLst>
              <a:ext uri="{FF2B5EF4-FFF2-40B4-BE49-F238E27FC236}">
                <a16:creationId xmlns:a16="http://schemas.microsoft.com/office/drawing/2014/main" id="{6BD0A1DB-C810-0E4D-B4CE-2BB185955009}"/>
              </a:ext>
            </a:extLst>
          </p:cNvPr>
          <p:cNvSpPr txBox="1"/>
          <p:nvPr/>
        </p:nvSpPr>
        <p:spPr>
          <a:xfrm>
            <a:off x="2583327" y="415053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r>
              <a:rPr lang="en-US" altLang="zh-CN" dirty="0">
                <a:solidFill>
                  <a:srgbClr val="00B050"/>
                </a:solidFill>
              </a:rPr>
              <a:t>000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97" name="曲线连接符 196">
            <a:extLst>
              <a:ext uri="{FF2B5EF4-FFF2-40B4-BE49-F238E27FC236}">
                <a16:creationId xmlns:a16="http://schemas.microsoft.com/office/drawing/2014/main" id="{02317482-F4E2-AA4D-8C3D-4783400E6C04}"/>
              </a:ext>
            </a:extLst>
          </p:cNvPr>
          <p:cNvCxnSpPr>
            <a:cxnSpLocks/>
            <a:stCxn id="194" idx="1"/>
            <a:endCxn id="6" idx="3"/>
          </p:cNvCxnSpPr>
          <p:nvPr/>
        </p:nvCxnSpPr>
        <p:spPr>
          <a:xfrm rot="10800000">
            <a:off x="2409712" y="3253229"/>
            <a:ext cx="894145" cy="1719309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文本框 203">
            <a:extLst>
              <a:ext uri="{FF2B5EF4-FFF2-40B4-BE49-F238E27FC236}">
                <a16:creationId xmlns:a16="http://schemas.microsoft.com/office/drawing/2014/main" id="{6C144C66-0751-5041-8F94-382EE2A16A38}"/>
              </a:ext>
            </a:extLst>
          </p:cNvPr>
          <p:cNvSpPr txBox="1"/>
          <p:nvPr/>
        </p:nvSpPr>
        <p:spPr>
          <a:xfrm>
            <a:off x="3148317" y="2846764"/>
            <a:ext cx="99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ACBC535B-D4E4-5345-BD69-51DAD04CACAF}"/>
              </a:ext>
            </a:extLst>
          </p:cNvPr>
          <p:cNvSpPr txBox="1"/>
          <p:nvPr/>
        </p:nvSpPr>
        <p:spPr>
          <a:xfrm>
            <a:off x="5697331" y="2966113"/>
            <a:ext cx="11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fail</a:t>
            </a:r>
            <a:endParaRPr lang="en-US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AFE9B68B-E2EF-9549-9965-232592E9C4D2}"/>
              </a:ext>
            </a:extLst>
          </p:cNvPr>
          <p:cNvSpPr txBox="1"/>
          <p:nvPr/>
        </p:nvSpPr>
        <p:spPr>
          <a:xfrm>
            <a:off x="8435315" y="2018450"/>
            <a:ext cx="7086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l=3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k=3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n=10</a:t>
            </a:r>
          </a:p>
        </p:txBody>
      </p:sp>
      <p:cxnSp>
        <p:nvCxnSpPr>
          <p:cNvPr id="174" name="曲线连接符 173">
            <a:extLst>
              <a:ext uri="{FF2B5EF4-FFF2-40B4-BE49-F238E27FC236}">
                <a16:creationId xmlns:a16="http://schemas.microsoft.com/office/drawing/2014/main" id="{9A6B525B-529F-1743-A428-88147DD59456}"/>
              </a:ext>
            </a:extLst>
          </p:cNvPr>
          <p:cNvCxnSpPr>
            <a:cxnSpLocks/>
            <a:stCxn id="194" idx="2"/>
          </p:cNvCxnSpPr>
          <p:nvPr/>
        </p:nvCxnSpPr>
        <p:spPr>
          <a:xfrm rot="5400000" flipH="1" flipV="1">
            <a:off x="3854231" y="4669130"/>
            <a:ext cx="105188" cy="809402"/>
          </a:xfrm>
          <a:prstGeom prst="curvedConnector4">
            <a:avLst>
              <a:gd name="adj1" fmla="val -84860"/>
              <a:gd name="adj2" fmla="val 6224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42A0AA9-0CF0-234F-B4A9-6508F4531DAC}"/>
              </a:ext>
            </a:extLst>
          </p:cNvPr>
          <p:cNvSpPr txBox="1"/>
          <p:nvPr/>
        </p:nvSpPr>
        <p:spPr>
          <a:xfrm>
            <a:off x="3460487" y="452321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1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78" name="曲线连接符 177">
            <a:extLst>
              <a:ext uri="{FF2B5EF4-FFF2-40B4-BE49-F238E27FC236}">
                <a16:creationId xmlns:a16="http://schemas.microsoft.com/office/drawing/2014/main" id="{A8774B36-0F2F-DC4B-96E8-9E0FF049E874}"/>
              </a:ext>
            </a:extLst>
          </p:cNvPr>
          <p:cNvCxnSpPr>
            <a:cxnSpLocks/>
            <a:stCxn id="194" idx="3"/>
            <a:endCxn id="68" idx="1"/>
          </p:cNvCxnSpPr>
          <p:nvPr/>
        </p:nvCxnSpPr>
        <p:spPr>
          <a:xfrm flipV="1">
            <a:off x="3700392" y="3222439"/>
            <a:ext cx="3363924" cy="1750098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本框 178">
            <a:extLst>
              <a:ext uri="{FF2B5EF4-FFF2-40B4-BE49-F238E27FC236}">
                <a16:creationId xmlns:a16="http://schemas.microsoft.com/office/drawing/2014/main" id="{C437CD8B-99B4-C44E-A05D-94ADEA94D9F7}"/>
              </a:ext>
            </a:extLst>
          </p:cNvPr>
          <p:cNvSpPr txBox="1"/>
          <p:nvPr/>
        </p:nvSpPr>
        <p:spPr>
          <a:xfrm>
            <a:off x="5506156" y="365812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>
                <a:solidFill>
                  <a:srgbClr val="00B050"/>
                </a:solidFill>
              </a:rPr>
              <a:t>000</a:t>
            </a:r>
            <a:r>
              <a:rPr lang="en-US" altLang="zh-CN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1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3" grpId="0" animBg="1"/>
      <p:bldP spid="16" grpId="0" animBg="1"/>
      <p:bldP spid="18" grpId="0" animBg="1"/>
      <p:bldP spid="21" grpId="0" animBg="1"/>
      <p:bldP spid="23" grpId="0" animBg="1"/>
      <p:bldP spid="26" grpId="0" animBg="1"/>
      <p:bldP spid="28" grpId="0" animBg="1"/>
      <p:bldP spid="31" grpId="0" animBg="1"/>
      <p:bldP spid="33" grpId="0" animBg="1"/>
      <p:bldP spid="36" grpId="0" animBg="1"/>
      <p:bldP spid="38" grpId="0" animBg="1"/>
      <p:bldP spid="41" grpId="0" animBg="1"/>
      <p:bldP spid="43" grpId="0" animBg="1"/>
      <p:bldP spid="57" grpId="0"/>
      <p:bldP spid="68" grpId="0" animBg="1"/>
      <p:bldP spid="70" grpId="0" animBg="1"/>
      <p:bldP spid="72" grpId="0" animBg="1"/>
      <p:bldP spid="74" grpId="0" animBg="1"/>
      <p:bldP spid="76" grpId="0" animBg="1"/>
      <p:bldP spid="78" grpId="0" animBg="1"/>
      <p:bldP spid="80" grpId="0" animBg="1"/>
      <p:bldP spid="82" grpId="0" animBg="1"/>
      <p:bldP spid="88" grpId="0"/>
      <p:bldP spid="89" grpId="0"/>
      <p:bldP spid="90" grpId="0"/>
      <p:bldP spid="91" grpId="0"/>
      <p:bldP spid="92" grpId="0" animBg="1"/>
      <p:bldP spid="93" grpId="0"/>
      <p:bldP spid="94" grpId="0"/>
      <p:bldP spid="95" grpId="0"/>
      <p:bldP spid="97" grpId="0" animBg="1"/>
      <p:bldP spid="98" grpId="0" animBg="1"/>
      <p:bldP spid="99" grpId="0" animBg="1"/>
      <p:bldP spid="100" grpId="0" animBg="1"/>
      <p:bldP spid="109" grpId="0"/>
      <p:bldP spid="110" grpId="0"/>
      <p:bldP spid="111" grpId="0"/>
      <p:bldP spid="113" grpId="0"/>
      <p:bldP spid="128" grpId="0" animBg="1"/>
      <p:bldP spid="129" grpId="0"/>
      <p:bldP spid="130" grpId="0"/>
      <p:bldP spid="131" grpId="0"/>
      <p:bldP spid="132" grpId="0" animBg="1"/>
      <p:bldP spid="133" grpId="0" animBg="1"/>
      <p:bldP spid="134" grpId="0" animBg="1"/>
      <p:bldP spid="135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71" grpId="0"/>
      <p:bldP spid="172" grpId="0"/>
      <p:bldP spid="173" grpId="0" animBg="1"/>
      <p:bldP spid="180" grpId="0"/>
      <p:bldP spid="181" grpId="0"/>
      <p:bldP spid="195" grpId="0"/>
      <p:bldP spid="204" grpId="0"/>
      <p:bldP spid="205" grpId="0"/>
      <p:bldP spid="207" grpId="0"/>
      <p:bldP spid="175" grpId="0"/>
      <p:bldP spid="1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62EDB-A6E7-654F-B5AE-337CC8F5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LSH based</a:t>
            </a:r>
            <a:r>
              <a:rPr lang="zh-CN" altLang="en-US" dirty="0"/>
              <a:t> </a:t>
            </a:r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2C629E-7E13-324C-8A09-4355DF200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2750"/>
            <a:ext cx="7886700" cy="520762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Suppose there is a point </a:t>
            </a:r>
            <a:r>
              <a:rPr lang="en-US" altLang="zh-CN" dirty="0">
                <a:solidFill>
                  <a:srgbClr val="00B050"/>
                </a:solidFill>
              </a:rPr>
              <a:t>x</a:t>
            </a:r>
            <a:r>
              <a:rPr lang="en-US" altLang="zh-CN" baseline="30000" dirty="0">
                <a:solidFill>
                  <a:srgbClr val="00B050"/>
                </a:solidFill>
              </a:rPr>
              <a:t>∗</a:t>
            </a:r>
            <a:r>
              <a:rPr lang="en-US" altLang="zh-CN" dirty="0">
                <a:solidFill>
                  <a:srgbClr val="00B050"/>
                </a:solidFill>
              </a:rPr>
              <a:t> ∈ D </a:t>
            </a:r>
            <a:r>
              <a:rPr lang="en-US" altLang="zh-CN" dirty="0"/>
              <a:t>such that </a:t>
            </a:r>
            <a:r>
              <a:rPr lang="en-US" altLang="zh-CN" dirty="0">
                <a:solidFill>
                  <a:srgbClr val="00B050"/>
                </a:solidFill>
              </a:rPr>
              <a:t>d(</a:t>
            </a:r>
            <a:r>
              <a:rPr lang="en-US" altLang="zh-CN" dirty="0" err="1">
                <a:solidFill>
                  <a:srgbClr val="00B050"/>
                </a:solidFill>
              </a:rPr>
              <a:t>x</a:t>
            </a:r>
            <a:r>
              <a:rPr lang="en-US" altLang="zh-CN" baseline="30000" dirty="0" err="1">
                <a:solidFill>
                  <a:srgbClr val="00B050"/>
                </a:solidFill>
              </a:rPr>
              <a:t>∗</a:t>
            </a:r>
            <a:r>
              <a:rPr lang="en-US" altLang="zh-CN" dirty="0" err="1">
                <a:solidFill>
                  <a:srgbClr val="00B050"/>
                </a:solidFill>
              </a:rPr>
              <a:t>,q</a:t>
            </a:r>
            <a:r>
              <a:rPr lang="en-US" altLang="zh-CN" dirty="0">
                <a:solidFill>
                  <a:srgbClr val="00B050"/>
                </a:solidFill>
              </a:rPr>
              <a:t>) ≤ r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two properties hold with constant probability: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For some 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= 1,2,...,</a:t>
            </a:r>
            <a:r>
              <a:rPr lang="en-US" altLang="zh-CN" i="1" dirty="0">
                <a:solidFill>
                  <a:srgbClr val="00B050"/>
                </a:solidFill>
              </a:rPr>
              <a:t>l</a:t>
            </a:r>
            <a:r>
              <a:rPr lang="en-US" altLang="zh-CN" dirty="0"/>
              <a:t>, we have 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(x</a:t>
            </a:r>
            <a:r>
              <a:rPr lang="en-US" altLang="zh-CN" baseline="30000" dirty="0">
                <a:solidFill>
                  <a:srgbClr val="00B050"/>
                </a:solidFill>
              </a:rPr>
              <a:t>∗</a:t>
            </a:r>
            <a:r>
              <a:rPr lang="en-US" altLang="zh-CN" dirty="0">
                <a:solidFill>
                  <a:srgbClr val="00B050"/>
                </a:solidFill>
              </a:rPr>
              <a:t>) = 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(q);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There are at most </a:t>
            </a:r>
            <a:r>
              <a:rPr lang="en-US" altLang="zh-CN" dirty="0">
                <a:solidFill>
                  <a:srgbClr val="00B050"/>
                </a:solidFill>
              </a:rPr>
              <a:t>4</a:t>
            </a:r>
            <a:r>
              <a:rPr lang="en-US" altLang="zh-CN" i="1" dirty="0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 items x ∈ D </a:t>
            </a:r>
            <a:r>
              <a:rPr lang="en-US" altLang="zh-CN" dirty="0"/>
              <a:t>with </a:t>
            </a:r>
            <a:r>
              <a:rPr lang="en-US" altLang="zh-CN" dirty="0">
                <a:solidFill>
                  <a:srgbClr val="00B050"/>
                </a:solidFill>
              </a:rPr>
              <a:t>D(x, q) &gt; </a:t>
            </a:r>
            <a:r>
              <a:rPr lang="en-US" altLang="zh-CN" dirty="0" err="1">
                <a:solidFill>
                  <a:srgbClr val="00B050"/>
                </a:solidFill>
              </a:rPr>
              <a:t>cr</a:t>
            </a:r>
            <a:r>
              <a:rPr lang="en-US" altLang="zh-CN" dirty="0"/>
              <a:t>, such that for some </a:t>
            </a:r>
            <a:r>
              <a:rPr lang="en-US" altLang="zh-CN" dirty="0" err="1"/>
              <a:t>i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(x) = 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(q).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Though this probability is only a constant, we </a:t>
            </a:r>
            <a:r>
              <a:rPr lang="en-US" altLang="zh-CN" dirty="0">
                <a:solidFill>
                  <a:srgbClr val="00B050"/>
                </a:solidFill>
              </a:rPr>
              <a:t>can boost it by replicating the above data structure independently O(log n) times</a:t>
            </a:r>
            <a:r>
              <a:rPr lang="en-US" altLang="zh-CN" dirty="0"/>
              <a:t>, and running the same algorithm on all these copies.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FFBB19-95ED-F344-A2E7-17D733D0E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4" y="3600154"/>
            <a:ext cx="8938236" cy="6452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DA7668-705A-C849-AA19-78483DE376ED}"/>
              </a:ext>
            </a:extLst>
          </p:cNvPr>
          <p:cNvSpPr txBox="1"/>
          <p:nvPr/>
        </p:nvSpPr>
        <p:spPr>
          <a:xfrm>
            <a:off x="466344" y="4315522"/>
            <a:ext cx="5994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Kamesh </a:t>
            </a:r>
            <a:r>
              <a:rPr lang="en-US" altLang="zh-CN" dirty="0" err="1">
                <a:solidFill>
                  <a:srgbClr val="0070C0"/>
                </a:solidFill>
              </a:rPr>
              <a:t>Munagala’s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lecture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note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detailed</a:t>
            </a:r>
            <a:r>
              <a:rPr lang="zh-CN" altLang="en-US" dirty="0"/>
              <a:t> </a:t>
            </a:r>
            <a:r>
              <a:rPr lang="en-US" altLang="zh-CN" dirty="0"/>
              <a:t>proof.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37F386-9BFB-B145-9517-0BDF63693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D740E8-D0F7-F646-B824-C0A546D6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E1F50-D0EB-8F41-B627-5772A065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5687C6-3F24-A04F-9948-16A661C1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F54566D-5608-8444-B934-7F0C83AD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9055"/>
            <a:ext cx="7886700" cy="1325563"/>
          </a:xfrm>
        </p:spPr>
        <p:txBody>
          <a:bodyPr/>
          <a:lstStyle/>
          <a:p>
            <a:r>
              <a:rPr lang="en-US" altLang="zh-CN" dirty="0"/>
              <a:t>Intuition for the property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071010-E12A-4842-9D3D-2A943B3261FD}"/>
              </a:ext>
            </a:extLst>
          </p:cNvPr>
          <p:cNvSpPr txBox="1"/>
          <p:nvPr/>
        </p:nvSpPr>
        <p:spPr>
          <a:xfrm>
            <a:off x="628650" y="1131413"/>
            <a:ext cx="75938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Suppose there is a point </a:t>
            </a:r>
            <a:r>
              <a:rPr lang="en-US" altLang="zh-CN" sz="2000" dirty="0">
                <a:solidFill>
                  <a:srgbClr val="00B050"/>
                </a:solidFill>
              </a:rPr>
              <a:t>x</a:t>
            </a:r>
            <a:r>
              <a:rPr lang="en-US" altLang="zh-CN" sz="2000" baseline="30000" dirty="0">
                <a:solidFill>
                  <a:srgbClr val="00B050"/>
                </a:solidFill>
              </a:rPr>
              <a:t>∗</a:t>
            </a:r>
            <a:r>
              <a:rPr lang="en-US" altLang="zh-CN" sz="2000" dirty="0">
                <a:solidFill>
                  <a:srgbClr val="00B050"/>
                </a:solidFill>
              </a:rPr>
              <a:t> ∈ D </a:t>
            </a:r>
            <a:r>
              <a:rPr lang="en-US" altLang="zh-CN" sz="2000" dirty="0"/>
              <a:t>such that </a:t>
            </a:r>
            <a:r>
              <a:rPr lang="en-US" altLang="zh-CN" sz="2000" dirty="0">
                <a:solidFill>
                  <a:srgbClr val="00B050"/>
                </a:solidFill>
              </a:rPr>
              <a:t>d(</a:t>
            </a:r>
            <a:r>
              <a:rPr lang="en-US" altLang="zh-CN" sz="2000" dirty="0" err="1">
                <a:solidFill>
                  <a:srgbClr val="00B050"/>
                </a:solidFill>
              </a:rPr>
              <a:t>x</a:t>
            </a:r>
            <a:r>
              <a:rPr lang="en-US" altLang="zh-CN" sz="2000" baseline="30000" dirty="0" err="1">
                <a:solidFill>
                  <a:srgbClr val="00B050"/>
                </a:solidFill>
              </a:rPr>
              <a:t>∗</a:t>
            </a:r>
            <a:r>
              <a:rPr lang="en-US" altLang="zh-CN" sz="2000" dirty="0" err="1">
                <a:solidFill>
                  <a:srgbClr val="00B050"/>
                </a:solidFill>
              </a:rPr>
              <a:t>,q</a:t>
            </a:r>
            <a:r>
              <a:rPr lang="en-US" altLang="zh-CN" sz="2000" dirty="0">
                <a:solidFill>
                  <a:srgbClr val="00B050"/>
                </a:solidFill>
              </a:rPr>
              <a:t>) ≤ r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two properties hold with constant probability: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For some </a:t>
            </a:r>
            <a:r>
              <a:rPr lang="en-US" altLang="zh-CN" sz="2000" dirty="0" err="1">
                <a:solidFill>
                  <a:srgbClr val="00B050"/>
                </a:solidFill>
              </a:rPr>
              <a:t>i</a:t>
            </a:r>
            <a:r>
              <a:rPr lang="en-US" altLang="zh-CN" sz="2000" dirty="0">
                <a:solidFill>
                  <a:srgbClr val="00B050"/>
                </a:solidFill>
              </a:rPr>
              <a:t> = 1,2,...,</a:t>
            </a:r>
            <a:r>
              <a:rPr lang="en-US" altLang="zh-CN" sz="2000" i="1" dirty="0">
                <a:solidFill>
                  <a:srgbClr val="00B050"/>
                </a:solidFill>
              </a:rPr>
              <a:t>l</a:t>
            </a:r>
            <a:r>
              <a:rPr lang="en-US" altLang="zh-CN" sz="2000" dirty="0"/>
              <a:t>, we have </a:t>
            </a:r>
            <a:r>
              <a:rPr lang="en-US" altLang="zh-CN" sz="2000" dirty="0" err="1">
                <a:solidFill>
                  <a:srgbClr val="00B050"/>
                </a:solidFill>
              </a:rPr>
              <a:t>g</a:t>
            </a:r>
            <a:r>
              <a:rPr lang="en-US" altLang="zh-CN" sz="2000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sz="2000" dirty="0">
                <a:solidFill>
                  <a:srgbClr val="00B050"/>
                </a:solidFill>
              </a:rPr>
              <a:t>(x</a:t>
            </a:r>
            <a:r>
              <a:rPr lang="en-US" altLang="zh-CN" sz="2000" baseline="30000" dirty="0">
                <a:solidFill>
                  <a:srgbClr val="00B050"/>
                </a:solidFill>
              </a:rPr>
              <a:t>∗</a:t>
            </a:r>
            <a:r>
              <a:rPr lang="en-US" altLang="zh-CN" sz="2000" dirty="0">
                <a:solidFill>
                  <a:srgbClr val="00B050"/>
                </a:solidFill>
              </a:rPr>
              <a:t>) = </a:t>
            </a:r>
            <a:r>
              <a:rPr lang="en-US" altLang="zh-CN" sz="2000" dirty="0" err="1">
                <a:solidFill>
                  <a:srgbClr val="00B050"/>
                </a:solidFill>
              </a:rPr>
              <a:t>g</a:t>
            </a:r>
            <a:r>
              <a:rPr lang="en-US" altLang="zh-CN" sz="2000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sz="2000" dirty="0">
                <a:solidFill>
                  <a:srgbClr val="00B050"/>
                </a:solidFill>
              </a:rPr>
              <a:t>(q);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There are at most </a:t>
            </a:r>
            <a:r>
              <a:rPr lang="en-US" altLang="zh-CN" sz="2000" dirty="0">
                <a:solidFill>
                  <a:srgbClr val="00B050"/>
                </a:solidFill>
              </a:rPr>
              <a:t>4</a:t>
            </a:r>
            <a:r>
              <a:rPr lang="en-US" altLang="zh-CN" sz="2000" i="1" dirty="0">
                <a:solidFill>
                  <a:srgbClr val="00B050"/>
                </a:solidFill>
              </a:rPr>
              <a:t>l</a:t>
            </a:r>
            <a:r>
              <a:rPr lang="en-US" altLang="zh-CN" sz="2000" dirty="0">
                <a:solidFill>
                  <a:srgbClr val="00B050"/>
                </a:solidFill>
              </a:rPr>
              <a:t> items x ∈ D </a:t>
            </a:r>
            <a:r>
              <a:rPr lang="en-US" altLang="zh-CN" sz="2000" dirty="0"/>
              <a:t>with </a:t>
            </a:r>
            <a:r>
              <a:rPr lang="en-US" altLang="zh-CN" sz="2000" dirty="0">
                <a:solidFill>
                  <a:srgbClr val="00B050"/>
                </a:solidFill>
              </a:rPr>
              <a:t>D(x, q) &gt; </a:t>
            </a:r>
            <a:r>
              <a:rPr lang="en-US" altLang="zh-CN" sz="2000" dirty="0" err="1">
                <a:solidFill>
                  <a:srgbClr val="00B050"/>
                </a:solidFill>
              </a:rPr>
              <a:t>cr</a:t>
            </a:r>
            <a:r>
              <a:rPr lang="en-US" altLang="zh-CN" sz="2000" dirty="0"/>
              <a:t>, such that for some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00B050"/>
                </a:solidFill>
              </a:rPr>
              <a:t>g</a:t>
            </a:r>
            <a:r>
              <a:rPr lang="en-US" altLang="zh-CN" sz="2000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sz="2000" dirty="0">
                <a:solidFill>
                  <a:srgbClr val="00B050"/>
                </a:solidFill>
              </a:rPr>
              <a:t>(x) = </a:t>
            </a:r>
            <a:r>
              <a:rPr lang="en-US" altLang="zh-CN" sz="2000" dirty="0" err="1">
                <a:solidFill>
                  <a:srgbClr val="00B050"/>
                </a:solidFill>
              </a:rPr>
              <a:t>g</a:t>
            </a:r>
            <a:r>
              <a:rPr lang="en-US" altLang="zh-CN" sz="2000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sz="2000" dirty="0">
                <a:solidFill>
                  <a:srgbClr val="00B050"/>
                </a:solidFill>
              </a:rPr>
              <a:t>(q).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6FD63F-7CFB-2240-8E84-75DCE142DE10}"/>
              </a:ext>
            </a:extLst>
          </p:cNvPr>
          <p:cNvSpPr txBox="1"/>
          <p:nvPr/>
        </p:nvSpPr>
        <p:spPr>
          <a:xfrm>
            <a:off x="831667" y="29189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Condition </a:t>
            </a:r>
            <a:r>
              <a:rPr lang="en-US" altLang="zh-CN" dirty="0"/>
              <a:t>for </a:t>
            </a:r>
            <a:r>
              <a:rPr lang="en-US" altLang="zh-CN" dirty="0" err="1"/>
              <a:t>g</a:t>
            </a:r>
            <a:r>
              <a:rPr lang="en-US" altLang="zh-CN" baseline="-25000" dirty="0" err="1"/>
              <a:t>i</a:t>
            </a:r>
            <a:r>
              <a:rPr lang="en-US" altLang="zh-CN" dirty="0"/>
              <a:t>(x</a:t>
            </a:r>
            <a:r>
              <a:rPr lang="en-US" altLang="zh-CN" baseline="30000" dirty="0"/>
              <a:t>∗</a:t>
            </a:r>
            <a:r>
              <a:rPr lang="en-US" altLang="zh-CN" dirty="0"/>
              <a:t>) = </a:t>
            </a:r>
            <a:r>
              <a:rPr lang="en-US" altLang="zh-CN" dirty="0" err="1"/>
              <a:t>g</a:t>
            </a:r>
            <a:r>
              <a:rPr lang="en-US" altLang="zh-CN" baseline="-25000" dirty="0" err="1"/>
              <a:t>i</a:t>
            </a:r>
            <a:r>
              <a:rPr lang="en-US" altLang="zh-CN" dirty="0"/>
              <a:t>(q) is</a:t>
            </a:r>
            <a:r>
              <a:rPr lang="en-US" altLang="zh-CN" sz="1800" dirty="0"/>
              <a:t>: 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8C141D-346B-6C48-BDA3-B08C7AD60150}"/>
              </a:ext>
            </a:extLst>
          </p:cNvPr>
          <p:cNvSpPr txBox="1"/>
          <p:nvPr/>
        </p:nvSpPr>
        <p:spPr>
          <a:xfrm>
            <a:off x="3561192" y="2916758"/>
            <a:ext cx="457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i1</a:t>
            </a:r>
            <a:r>
              <a:rPr lang="en-US" dirty="0"/>
              <a:t>(q)=</a:t>
            </a:r>
            <a:r>
              <a:rPr lang="en-US" altLang="zh-CN" dirty="0"/>
              <a:t>h</a:t>
            </a:r>
            <a:r>
              <a:rPr lang="en-US" altLang="zh-CN" baseline="-25000" dirty="0"/>
              <a:t>i1</a:t>
            </a:r>
            <a:r>
              <a:rPr lang="en-US" altLang="zh-CN" dirty="0"/>
              <a:t>(x*), h</a:t>
            </a:r>
            <a:r>
              <a:rPr lang="en-US" altLang="zh-CN" baseline="-25000" dirty="0"/>
              <a:t>i2</a:t>
            </a:r>
            <a:r>
              <a:rPr lang="en-US" altLang="zh-CN" dirty="0"/>
              <a:t>(q)=h</a:t>
            </a:r>
            <a:r>
              <a:rPr lang="en-US" altLang="zh-CN" baseline="-25000" dirty="0"/>
              <a:t>i2</a:t>
            </a:r>
            <a:r>
              <a:rPr lang="en-US" altLang="zh-CN" dirty="0"/>
              <a:t>(x*), …,  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ik</a:t>
            </a:r>
            <a:r>
              <a:rPr lang="en-US" altLang="zh-CN" dirty="0"/>
              <a:t>(q)=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ik</a:t>
            </a:r>
            <a:r>
              <a:rPr lang="en-US" altLang="zh-CN" dirty="0"/>
              <a:t>(x*)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E1517A-CEAF-0742-89DE-18D634591526}"/>
              </a:ext>
            </a:extLst>
          </p:cNvPr>
          <p:cNvSpPr txBox="1"/>
          <p:nvPr/>
        </p:nvSpPr>
        <p:spPr>
          <a:xfrm>
            <a:off x="831666" y="3385068"/>
            <a:ext cx="662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Since the LSH is (r, </a:t>
            </a:r>
            <a:r>
              <a:rPr lang="en-US" altLang="zh-CN" sz="1800" dirty="0" err="1"/>
              <a:t>cr</a:t>
            </a:r>
            <a:r>
              <a:rPr lang="en-US" altLang="zh-CN" sz="1800" dirty="0"/>
              <a:t>, p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p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)-sensitive,  </a:t>
            </a:r>
            <a:r>
              <a:rPr lang="en-US" altLang="zh-CN" dirty="0"/>
              <a:t>if there is d(</a:t>
            </a:r>
            <a:r>
              <a:rPr lang="en-US" altLang="zh-CN" dirty="0" err="1"/>
              <a:t>x</a:t>
            </a:r>
            <a:r>
              <a:rPr lang="en-US" altLang="zh-CN" baseline="30000" dirty="0" err="1"/>
              <a:t>∗</a:t>
            </a:r>
            <a:r>
              <a:rPr lang="en-US" altLang="zh-CN" dirty="0" err="1"/>
              <a:t>,q</a:t>
            </a:r>
            <a:r>
              <a:rPr lang="en-US" altLang="zh-CN" dirty="0"/>
              <a:t>) ≤ r, then: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23C13-B7FA-BB4D-833A-406531D3101F}"/>
                  </a:ext>
                </a:extLst>
              </p:cNvPr>
              <p:cNvSpPr txBox="1"/>
              <p:nvPr/>
            </p:nvSpPr>
            <p:spPr>
              <a:xfrm>
                <a:off x="1857101" y="3878938"/>
                <a:ext cx="4572000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B050"/>
                    </a:solidFill>
                  </a:rPr>
                  <a:t>Pr(</a:t>
                </a:r>
                <a:r>
                  <a:rPr lang="en-US" altLang="zh-CN" sz="1800" dirty="0" err="1">
                    <a:solidFill>
                      <a:srgbClr val="00B050"/>
                    </a:solidFill>
                  </a:rPr>
                  <a:t>g</a:t>
                </a:r>
                <a:r>
                  <a:rPr lang="en-US" altLang="zh-CN" sz="1800" baseline="-250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00B050"/>
                    </a:solidFill>
                  </a:rPr>
                  <a:t>(x</a:t>
                </a:r>
                <a:r>
                  <a:rPr lang="en-US" altLang="zh-CN" sz="1800" baseline="30000" dirty="0">
                    <a:solidFill>
                      <a:srgbClr val="00B050"/>
                    </a:solidFill>
                  </a:rPr>
                  <a:t>∗</a:t>
                </a:r>
                <a:r>
                  <a:rPr lang="en-US" altLang="zh-CN" sz="1800" dirty="0">
                    <a:solidFill>
                      <a:srgbClr val="00B050"/>
                    </a:solidFill>
                  </a:rPr>
                  <a:t>) = </a:t>
                </a:r>
                <a:r>
                  <a:rPr lang="en-US" altLang="zh-CN" sz="1800" dirty="0" err="1">
                    <a:solidFill>
                      <a:srgbClr val="00B050"/>
                    </a:solidFill>
                  </a:rPr>
                  <a:t>g</a:t>
                </a:r>
                <a:r>
                  <a:rPr lang="en-US" altLang="zh-CN" sz="1800" baseline="-250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00B050"/>
                    </a:solidFill>
                  </a:rPr>
                  <a:t>(q))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1800" dirty="0">
                    <a:solidFill>
                      <a:srgbClr val="00B05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23C13-B7FA-BB4D-833A-406531D31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101" y="3878938"/>
                <a:ext cx="4572000" cy="379719"/>
              </a:xfrm>
              <a:prstGeom prst="rect">
                <a:avLst/>
              </a:prstGeom>
              <a:blipFill>
                <a:blip r:embed="rId2"/>
                <a:stretch>
                  <a:fillRect l="-1108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653F7A-D43B-4B4C-A6A0-D9FBE930E3D1}"/>
                  </a:ext>
                </a:extLst>
              </p:cNvPr>
              <p:cNvSpPr txBox="1"/>
              <p:nvPr/>
            </p:nvSpPr>
            <p:spPr>
              <a:xfrm>
                <a:off x="1857101" y="4963988"/>
                <a:ext cx="5847263" cy="393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00B050"/>
                    </a:solidFill>
                  </a:rPr>
                  <a:t>1-[</a:t>
                </a:r>
                <a:r>
                  <a:rPr lang="en-US" altLang="zh-CN" sz="1800" dirty="0" err="1">
                    <a:solidFill>
                      <a:srgbClr val="00B050"/>
                    </a:solidFill>
                  </a:rPr>
                  <a:t>Pr</a:t>
                </a:r>
                <a:r>
                  <a:rPr lang="en-US" altLang="zh-CN" sz="1800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zh-CN" sz="1800" dirty="0" err="1">
                    <a:solidFill>
                      <a:srgbClr val="00B050"/>
                    </a:solidFill>
                  </a:rPr>
                  <a:t>g</a:t>
                </a:r>
                <a:r>
                  <a:rPr lang="en-US" altLang="zh-CN" sz="1800" baseline="-250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00B050"/>
                    </a:solidFill>
                  </a:rPr>
                  <a:t>(x</a:t>
                </a:r>
                <a:r>
                  <a:rPr lang="en-US" altLang="zh-CN" sz="1800" baseline="30000" dirty="0">
                    <a:solidFill>
                      <a:srgbClr val="00B050"/>
                    </a:solidFill>
                  </a:rPr>
                  <a:t>∗</a:t>
                </a:r>
                <a:r>
                  <a:rPr lang="en-US" altLang="zh-CN" sz="1800" dirty="0">
                    <a:solidFill>
                      <a:srgbClr val="00B05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 err="1">
                    <a:solidFill>
                      <a:srgbClr val="00B050"/>
                    </a:solidFill>
                  </a:rPr>
                  <a:t>g</a:t>
                </a:r>
                <a:r>
                  <a:rPr lang="en-US" altLang="zh-CN" sz="1800" baseline="-250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zh-CN" sz="1800" dirty="0">
                    <a:solidFill>
                      <a:srgbClr val="00B050"/>
                    </a:solidFill>
                  </a:rPr>
                  <a:t>(q) in all </a:t>
                </a:r>
                <a:r>
                  <a:rPr lang="en-US" altLang="zh-CN" sz="18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800" dirty="0">
                    <a:solidFill>
                      <a:srgbClr val="00B050"/>
                    </a:solidFill>
                  </a:rPr>
                  <a:t> tables] 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00B05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653F7A-D43B-4B4C-A6A0-D9FBE930E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101" y="4963988"/>
                <a:ext cx="5847263" cy="393634"/>
              </a:xfrm>
              <a:prstGeom prst="rect">
                <a:avLst/>
              </a:prstGeom>
              <a:blipFill>
                <a:blip r:embed="rId3"/>
                <a:stretch>
                  <a:fillRect l="-868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BF43BDB-3920-CB4C-8FEE-0E9293112E2F}"/>
              </a:ext>
            </a:extLst>
          </p:cNvPr>
          <p:cNvSpPr txBox="1"/>
          <p:nvPr/>
        </p:nvSpPr>
        <p:spPr>
          <a:xfrm>
            <a:off x="833841" y="4383195"/>
            <a:ext cx="6350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probability of </a:t>
            </a:r>
            <a:r>
              <a:rPr lang="en-US" altLang="zh-CN" dirty="0" err="1"/>
              <a:t>g</a:t>
            </a:r>
            <a:r>
              <a:rPr lang="en-US" altLang="zh-CN" baseline="-25000" dirty="0" err="1"/>
              <a:t>i</a:t>
            </a:r>
            <a:r>
              <a:rPr lang="en-US" altLang="zh-CN" dirty="0"/>
              <a:t>(x</a:t>
            </a:r>
            <a:r>
              <a:rPr lang="en-US" altLang="zh-CN" baseline="30000" dirty="0"/>
              <a:t>∗</a:t>
            </a:r>
            <a:r>
              <a:rPr lang="en-US" altLang="zh-CN" dirty="0"/>
              <a:t>) = </a:t>
            </a:r>
            <a:r>
              <a:rPr lang="en-US" altLang="zh-CN" dirty="0" err="1"/>
              <a:t>g</a:t>
            </a:r>
            <a:r>
              <a:rPr lang="en-US" altLang="zh-CN" baseline="-25000" dirty="0" err="1"/>
              <a:t>i</a:t>
            </a:r>
            <a:r>
              <a:rPr lang="en-US" altLang="zh-CN" dirty="0"/>
              <a:t>(q) in at least one table is: </a:t>
            </a:r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FA7AA5-53CD-104D-8F2D-A662CBEC9310}"/>
              </a:ext>
            </a:extLst>
          </p:cNvPr>
          <p:cNvSpPr txBox="1"/>
          <p:nvPr/>
        </p:nvSpPr>
        <p:spPr>
          <a:xfrm>
            <a:off x="1094863" y="5643861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举例</a:t>
            </a:r>
            <a:r>
              <a:rPr lang="zh-CN" altLang="en-US" dirty="0"/>
              <a:t>：</a:t>
            </a:r>
            <a:r>
              <a:rPr lang="en-US" altLang="zh-CN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=0.75,</a:t>
            </a:r>
            <a:r>
              <a:rPr lang="zh-CN" altLang="en-US" dirty="0"/>
              <a:t> </a:t>
            </a:r>
            <a:r>
              <a:rPr lang="en-US" altLang="zh-CN" dirty="0"/>
              <a:t>k=3,</a:t>
            </a:r>
            <a:r>
              <a:rPr lang="zh-CN" altLang="en-US" dirty="0"/>
              <a:t> </a:t>
            </a:r>
            <a:r>
              <a:rPr lang="en-US" altLang="zh-CN" dirty="0"/>
              <a:t>l=5</a:t>
            </a:r>
            <a:r>
              <a:rPr lang="zh-CN" altLang="en-US" dirty="0"/>
              <a:t> 时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E2E9198-F2BB-1C4E-84EC-8112A5185CD7}"/>
                  </a:ext>
                </a:extLst>
              </p:cNvPr>
              <p:cNvSpPr txBox="1"/>
              <p:nvPr/>
            </p:nvSpPr>
            <p:spPr>
              <a:xfrm>
                <a:off x="3689712" y="5569083"/>
                <a:ext cx="4572000" cy="465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=0.935</m:t>
                    </m:r>
                  </m:oMath>
                </a14:m>
                <a:r>
                  <a:rPr lang="en-US" altLang="zh-CN" sz="1800" dirty="0">
                    <a:solidFill>
                      <a:srgbClr val="00B05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E2E9198-F2BB-1C4E-84EC-8112A5185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712" y="5569083"/>
                <a:ext cx="4572000" cy="465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9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428BF-E171-CC4C-A330-28554047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67" y="331984"/>
            <a:ext cx="7886700" cy="64522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LSH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74D80E-4455-A844-AE07-9CAE96F4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F5A22B-AE66-2345-B29C-9BFF0437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0072" y="6356351"/>
            <a:ext cx="2057400" cy="365125"/>
          </a:xfrm>
        </p:spPr>
        <p:txBody>
          <a:bodyPr/>
          <a:lstStyle/>
          <a:p>
            <a:fld id="{00752F22-F46F-2445-9531-FECEEEAE9EB1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1B8F0FA-E8B3-5341-9DC2-E31CE708E376}"/>
                  </a:ext>
                </a:extLst>
              </p:cNvPr>
              <p:cNvSpPr txBox="1"/>
              <p:nvPr/>
            </p:nvSpPr>
            <p:spPr>
              <a:xfrm>
                <a:off x="1584215" y="1411929"/>
                <a:ext cx="1217321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1B8F0FA-E8B3-5341-9DC2-E31CE708E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215" y="1411929"/>
                <a:ext cx="1217321" cy="640816"/>
              </a:xfrm>
              <a:prstGeom prst="rect">
                <a:avLst/>
              </a:prstGeom>
              <a:blipFill>
                <a:blip r:embed="rId2"/>
                <a:stretch>
                  <a:fillRect l="-4124" t="-7843" r="-721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98218A-8AF8-B140-BFAC-50D8DF841587}"/>
                  </a:ext>
                </a:extLst>
              </p:cNvPr>
              <p:cNvSpPr txBox="1"/>
              <p:nvPr/>
            </p:nvSpPr>
            <p:spPr>
              <a:xfrm>
                <a:off x="1584215" y="2393894"/>
                <a:ext cx="7683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98218A-8AF8-B140-BFAC-50D8DF84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215" y="2393894"/>
                <a:ext cx="768351" cy="307777"/>
              </a:xfrm>
              <a:prstGeom prst="rect">
                <a:avLst/>
              </a:prstGeom>
              <a:blipFill>
                <a:blip r:embed="rId3"/>
                <a:stretch>
                  <a:fillRect l="-6452" r="-161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D197A1-E828-DF4F-846F-C4F06857BEB6}"/>
                  </a:ext>
                </a:extLst>
              </p:cNvPr>
              <p:cNvSpPr txBox="1"/>
              <p:nvPr/>
            </p:nvSpPr>
            <p:spPr>
              <a:xfrm>
                <a:off x="1584215" y="3135351"/>
                <a:ext cx="1222835" cy="483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000" b="0" i="1" dirty="0">
                    <a:solidFill>
                      <a:srgbClr val="C00000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𝑙𝑜𝑔𝑛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⁡(1/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D197A1-E828-DF4F-846F-C4F06857B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215" y="3135351"/>
                <a:ext cx="1222835" cy="483017"/>
              </a:xfrm>
              <a:prstGeom prst="rect">
                <a:avLst/>
              </a:prstGeom>
              <a:blipFill>
                <a:blip r:embed="rId4"/>
                <a:stretch>
                  <a:fillRect l="-12371" t="-2500" r="-7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577020EE-7328-7441-99A8-CC807731E838}"/>
              </a:ext>
            </a:extLst>
          </p:cNvPr>
          <p:cNvSpPr txBox="1"/>
          <p:nvPr/>
        </p:nvSpPr>
        <p:spPr>
          <a:xfrm>
            <a:off x="373627" y="112956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参数选取</a:t>
            </a:r>
            <a:r>
              <a:rPr lang="zh-CN" altLang="en-US" sz="2000" dirty="0"/>
              <a:t>：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FEDC796-3575-BA4E-8A13-A394FC2F1381}"/>
                  </a:ext>
                </a:extLst>
              </p:cNvPr>
              <p:cNvSpPr txBox="1"/>
              <p:nvPr/>
            </p:nvSpPr>
            <p:spPr>
              <a:xfrm>
                <a:off x="5740127" y="1003468"/>
                <a:ext cx="2947345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FEDC796-3575-BA4E-8A13-A394FC2F1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27" y="1003468"/>
                <a:ext cx="2947345" cy="640816"/>
              </a:xfrm>
              <a:prstGeom prst="rect">
                <a:avLst/>
              </a:prstGeom>
              <a:blipFill>
                <a:blip r:embed="rId5"/>
                <a:stretch>
                  <a:fillRect l="-1724" t="-9804" r="-258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7B988CEB-FFD9-9B46-A743-CE164B3CF8B5}"/>
              </a:ext>
            </a:extLst>
          </p:cNvPr>
          <p:cNvSpPr txBox="1"/>
          <p:nvPr/>
        </p:nvSpPr>
        <p:spPr>
          <a:xfrm>
            <a:off x="3290702" y="1153023"/>
            <a:ext cx="2562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In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hamming distance</a:t>
            </a:r>
            <a:endParaRPr 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29E5B0-A4DD-2149-AD8F-241D79AD2986}"/>
              </a:ext>
            </a:extLst>
          </p:cNvPr>
          <p:cNvSpPr txBox="1"/>
          <p:nvPr/>
        </p:nvSpPr>
        <p:spPr>
          <a:xfrm>
            <a:off x="3296914" y="2136748"/>
            <a:ext cx="2562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In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Jaccard distance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7539EA3-E3AB-9F4A-9A7F-050DC5E372B2}"/>
                  </a:ext>
                </a:extLst>
              </p:cNvPr>
              <p:cNvSpPr txBox="1"/>
              <p:nvPr/>
            </p:nvSpPr>
            <p:spPr>
              <a:xfrm>
                <a:off x="5740127" y="2012557"/>
                <a:ext cx="2670475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7539EA3-E3AB-9F4A-9A7F-050DC5E37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27" y="2012557"/>
                <a:ext cx="2670475" cy="640816"/>
              </a:xfrm>
              <a:prstGeom prst="rect">
                <a:avLst/>
              </a:prstGeom>
              <a:blipFill>
                <a:blip r:embed="rId6"/>
                <a:stretch>
                  <a:fillRect l="-1896" t="-7843" r="-2844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C1108497-A80F-5445-B92D-C7215F0FA17E}"/>
              </a:ext>
            </a:extLst>
          </p:cNvPr>
          <p:cNvSpPr txBox="1"/>
          <p:nvPr/>
        </p:nvSpPr>
        <p:spPr>
          <a:xfrm>
            <a:off x="3299656" y="3071621"/>
            <a:ext cx="2562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In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angular distance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2B2D305-2349-F641-9C13-01DA0CBBB413}"/>
                  </a:ext>
                </a:extLst>
              </p:cNvPr>
              <p:cNvSpPr txBox="1"/>
              <p:nvPr/>
            </p:nvSpPr>
            <p:spPr>
              <a:xfrm>
                <a:off x="5734163" y="3114870"/>
                <a:ext cx="2953309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2B2D305-2349-F641-9C13-01DA0CBBB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163" y="3114870"/>
                <a:ext cx="2953309" cy="640816"/>
              </a:xfrm>
              <a:prstGeom prst="rect">
                <a:avLst/>
              </a:prstGeom>
              <a:blipFill>
                <a:blip r:embed="rId7"/>
                <a:stretch>
                  <a:fillRect l="-1288" t="-7843" r="-257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59DAA56-546A-974C-ACA9-FD11F9B7FA8C}"/>
                  </a:ext>
                </a:extLst>
              </p:cNvPr>
              <p:cNvSpPr txBox="1"/>
              <p:nvPr/>
            </p:nvSpPr>
            <p:spPr>
              <a:xfrm>
                <a:off x="819014" y="4007791"/>
                <a:ext cx="4866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因为：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≪1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时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/>
                  <a:t>x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59DAA56-546A-974C-ACA9-FD11F9B7F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14" y="4007791"/>
                <a:ext cx="4866397" cy="461665"/>
              </a:xfrm>
              <a:prstGeom prst="rect">
                <a:avLst/>
              </a:prstGeom>
              <a:blipFill>
                <a:blip r:embed="rId8"/>
                <a:stretch>
                  <a:fillRect l="-1823" t="-8108" r="-104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8C029619-C870-DB44-9AF2-9039DD904386}"/>
              </a:ext>
            </a:extLst>
          </p:cNvPr>
          <p:cNvSpPr txBox="1"/>
          <p:nvPr/>
        </p:nvSpPr>
        <p:spPr>
          <a:xfrm>
            <a:off x="819013" y="4576299"/>
            <a:ext cx="7077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所以</a:t>
            </a:r>
            <a:r>
              <a:rPr lang="en-US" altLang="zh-CN" sz="2400" dirty="0"/>
              <a:t>,</a:t>
            </a:r>
            <a:r>
              <a:rPr lang="zh-CN" altLang="en-US" sz="2400" dirty="0"/>
              <a:t> 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hamming,</a:t>
            </a:r>
            <a:r>
              <a:rPr lang="zh-CN" altLang="en-US" sz="2400" dirty="0"/>
              <a:t> </a:t>
            </a:r>
            <a:r>
              <a:rPr lang="en-US" altLang="zh-CN" sz="2400" dirty="0"/>
              <a:t>Jaccard,</a:t>
            </a:r>
            <a:r>
              <a:rPr lang="zh-CN" altLang="en-US" sz="2400" dirty="0"/>
              <a:t> </a:t>
            </a:r>
            <a:r>
              <a:rPr lang="en-US" altLang="zh-CN" sz="2400" dirty="0"/>
              <a:t>angular</a:t>
            </a:r>
            <a:r>
              <a:rPr lang="zh-CN" altLang="en-US" sz="2400" dirty="0"/>
              <a:t> </a:t>
            </a:r>
            <a:r>
              <a:rPr lang="en-US" altLang="zh-CN" sz="2400" dirty="0"/>
              <a:t>distance:</a:t>
            </a:r>
            <a:r>
              <a:rPr lang="zh-CN" altLang="en-US" sz="2400" dirty="0"/>
              <a:t> 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F7A24E4-7478-834D-ABD6-F429BC10ECD4}"/>
                  </a:ext>
                </a:extLst>
              </p:cNvPr>
              <p:cNvSpPr txBox="1"/>
              <p:nvPr/>
            </p:nvSpPr>
            <p:spPr>
              <a:xfrm>
                <a:off x="1008505" y="5179788"/>
                <a:ext cx="2688122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F7A24E4-7478-834D-ABD6-F429BC10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05" y="5179788"/>
                <a:ext cx="2688122" cy="861326"/>
              </a:xfrm>
              <a:prstGeom prst="rect">
                <a:avLst/>
              </a:prstGeom>
              <a:blipFill>
                <a:blip r:embed="rId9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66C0F7-7C51-2B4D-9895-DE20B8C000A1}"/>
                  </a:ext>
                </a:extLst>
              </p:cNvPr>
              <p:cNvSpPr txBox="1"/>
              <p:nvPr/>
            </p:nvSpPr>
            <p:spPr>
              <a:xfrm>
                <a:off x="2969756" y="5302753"/>
                <a:ext cx="2688122" cy="629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966C0F7-7C51-2B4D-9895-DE20B8C00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756" y="5302753"/>
                <a:ext cx="2688122" cy="6293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FFF0C1-2F84-4549-AF5E-624C67060247}"/>
                  </a:ext>
                </a:extLst>
              </p:cNvPr>
              <p:cNvSpPr txBox="1"/>
              <p:nvPr/>
            </p:nvSpPr>
            <p:spPr>
              <a:xfrm>
                <a:off x="5101341" y="5226272"/>
                <a:ext cx="3535262" cy="859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𝑙𝑜𝑔𝑛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𝑙𝑜𝑔𝑛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0FFF0C1-2F84-4549-AF5E-624C67060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41" y="5226272"/>
                <a:ext cx="3535262" cy="859081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89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1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034AC-6B3E-4D4B-A2D3-2F2A4F45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LSH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616218-B1E1-824D-A9FF-E5F9EEFE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C90266-2CD0-514A-A090-08EC1174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29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70F4DC-96BC-EA44-905B-5BA0135827AD}"/>
              </a:ext>
            </a:extLst>
          </p:cNvPr>
          <p:cNvSpPr txBox="1"/>
          <p:nvPr/>
        </p:nvSpPr>
        <p:spPr>
          <a:xfrm>
            <a:off x="628650" y="17738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举例：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8A52C1-0BC9-2343-98B9-FF4BC31F3EAD}"/>
                  </a:ext>
                </a:extLst>
              </p:cNvPr>
              <p:cNvSpPr txBox="1"/>
              <p:nvPr/>
            </p:nvSpPr>
            <p:spPr>
              <a:xfrm>
                <a:off x="1611831" y="2367686"/>
                <a:ext cx="2960169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⁡(3/4)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⁡(1/4)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8A52C1-0BC9-2343-98B9-FF4BC31F3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831" y="2367686"/>
                <a:ext cx="2960169" cy="768993"/>
              </a:xfrm>
              <a:prstGeom prst="rect">
                <a:avLst/>
              </a:prstGeom>
              <a:blipFill>
                <a:blip r:embed="rId2"/>
                <a:stretch>
                  <a:fillRect l="-1709" t="-6452" r="-213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F21A91-B815-7647-B721-E38F37BF404C}"/>
                  </a:ext>
                </a:extLst>
              </p:cNvPr>
              <p:cNvSpPr txBox="1"/>
              <p:nvPr/>
            </p:nvSpPr>
            <p:spPr>
              <a:xfrm>
                <a:off x="1653748" y="3465598"/>
                <a:ext cx="4083234" cy="435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p>
                    </m:sSup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(10)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zh-CN" altLang="en-US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0.2075</m:t>
                        </m:r>
                      </m:sup>
                    </m:sSup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F21A91-B815-7647-B721-E38F37BF4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8" y="3465598"/>
                <a:ext cx="4083234" cy="435760"/>
              </a:xfrm>
              <a:prstGeom prst="rect">
                <a:avLst/>
              </a:prstGeom>
              <a:blipFill>
                <a:blip r:embed="rId3"/>
                <a:stretch>
                  <a:fillRect l="-3106" t="-25714" r="-2174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305B54-258A-CF47-AFB2-F87BF690C369}"/>
                  </a:ext>
                </a:extLst>
              </p:cNvPr>
              <p:cNvSpPr txBox="1"/>
              <p:nvPr/>
            </p:nvSpPr>
            <p:spPr>
              <a:xfrm>
                <a:off x="1653748" y="4213743"/>
                <a:ext cx="2568780" cy="727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b="0" i="1" dirty="0"/>
                  <a:t>k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⁡(4)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305B54-258A-CF47-AFB2-F87BF690C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8" y="4213743"/>
                <a:ext cx="2568780" cy="727443"/>
              </a:xfrm>
              <a:prstGeom prst="rect">
                <a:avLst/>
              </a:prstGeom>
              <a:blipFill>
                <a:blip r:embed="rId4"/>
                <a:stretch>
                  <a:fillRect l="-8867" r="-3941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B0C138F-2E96-E248-9BAA-26C6C2CED22C}"/>
              </a:ext>
            </a:extLst>
          </p:cNvPr>
          <p:cNvSpPr txBox="1"/>
          <p:nvPr/>
        </p:nvSpPr>
        <p:spPr>
          <a:xfrm>
            <a:off x="1611831" y="1767820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n=10^10,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c=4,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p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dirty="0">
                <a:solidFill>
                  <a:srgbClr val="00B050"/>
                </a:solidFill>
              </a:rPr>
              <a:t>=3/4,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p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dirty="0">
                <a:solidFill>
                  <a:srgbClr val="00B050"/>
                </a:solidFill>
              </a:rPr>
              <a:t>=1/4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2B7875-25CC-4749-8590-2AC683DD59C7}"/>
              </a:ext>
            </a:extLst>
          </p:cNvPr>
          <p:cNvSpPr txBox="1"/>
          <p:nvPr/>
        </p:nvSpPr>
        <p:spPr>
          <a:xfrm>
            <a:off x="1574292" y="5316523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所以</a:t>
            </a:r>
            <a:r>
              <a:rPr lang="zh-CN" altLang="en-US" sz="2400" dirty="0">
                <a:solidFill>
                  <a:srgbClr val="00B050"/>
                </a:solidFill>
              </a:rPr>
              <a:t>，取</a:t>
            </a:r>
            <a:r>
              <a:rPr lang="en-US" altLang="zh-CN" sz="2400" dirty="0">
                <a:solidFill>
                  <a:srgbClr val="00B050"/>
                </a:solidFill>
              </a:rPr>
              <a:t>k=16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,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l=100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E5FE-4974-0F41-A873-50C8B5FA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还可以做什么？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B838E-6311-BD46-985F-1817FEA83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/>
          <a:lstStyle/>
          <a:p>
            <a:r>
              <a:rPr lang="en-US" dirty="0" err="1"/>
              <a:t>我们前面学了</a:t>
            </a:r>
            <a:endParaRPr lang="en-US" dirty="0"/>
          </a:p>
          <a:p>
            <a:pPr lvl="1"/>
            <a:r>
              <a:rPr lang="en-US" dirty="0" err="1"/>
              <a:t>插入</a:t>
            </a:r>
            <a:r>
              <a:rPr lang="zh-CN" altLang="en-US" dirty="0"/>
              <a:t> </a:t>
            </a:r>
            <a:r>
              <a:rPr lang="en-US" altLang="zh-CN" dirty="0"/>
              <a:t>O(1)</a:t>
            </a:r>
            <a:endParaRPr lang="en-US" dirty="0"/>
          </a:p>
          <a:p>
            <a:pPr lvl="1"/>
            <a:r>
              <a:rPr lang="en-US" dirty="0" err="1"/>
              <a:t>删除</a:t>
            </a:r>
            <a:r>
              <a:rPr lang="zh-CN" altLang="en-US" dirty="0"/>
              <a:t> </a:t>
            </a:r>
            <a:r>
              <a:rPr lang="en-US" altLang="zh-CN" dirty="0"/>
              <a:t>O(1)</a:t>
            </a:r>
            <a:endParaRPr lang="en-US" dirty="0"/>
          </a:p>
          <a:p>
            <a:pPr lvl="1"/>
            <a:r>
              <a:rPr lang="en-US" dirty="0" err="1"/>
              <a:t>查询</a:t>
            </a:r>
            <a:r>
              <a:rPr lang="zh-CN" altLang="en-US" dirty="0"/>
              <a:t> </a:t>
            </a:r>
            <a:r>
              <a:rPr lang="en-US" altLang="zh-CN" dirty="0"/>
              <a:t>O(1)</a:t>
            </a:r>
            <a:endParaRPr lang="en-US" dirty="0"/>
          </a:p>
          <a:p>
            <a:pPr lvl="1"/>
            <a:r>
              <a:rPr lang="en-US" altLang="zh-CN" dirty="0"/>
              <a:t>Bloom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 </a:t>
            </a:r>
            <a:r>
              <a:rPr lang="en-US" altLang="zh-CN" dirty="0"/>
              <a:t>O(k)</a:t>
            </a:r>
          </a:p>
          <a:p>
            <a:r>
              <a:rPr lang="zh-CN" altLang="en-US" dirty="0"/>
              <a:t>可以做区间搜索么？</a:t>
            </a:r>
            <a:endParaRPr lang="en-US" altLang="zh-CN" dirty="0"/>
          </a:p>
          <a:p>
            <a:pPr lvl="1"/>
            <a:r>
              <a:rPr lang="zh-CN" altLang="en-US" sz="2800" dirty="0"/>
              <a:t>恐怕不能</a:t>
            </a:r>
            <a:endParaRPr lang="en-US" altLang="zh-CN" sz="2800" dirty="0"/>
          </a:p>
          <a:p>
            <a:r>
              <a:rPr lang="zh-CN" altLang="en-US" dirty="0"/>
              <a:t>可以做最近邻搜索么？</a:t>
            </a:r>
            <a:endParaRPr lang="en-US" altLang="zh-CN" dirty="0"/>
          </a:p>
          <a:p>
            <a:pPr lvl="1"/>
            <a:r>
              <a:rPr lang="zh-CN" altLang="en-US" sz="2800" dirty="0"/>
              <a:t>除非相近的</a:t>
            </a:r>
            <a:r>
              <a:rPr lang="en-US" altLang="zh-CN" sz="2800" dirty="0"/>
              <a:t>key</a:t>
            </a:r>
            <a:r>
              <a:rPr lang="zh-CN" altLang="en-US" sz="2800" dirty="0"/>
              <a:t> </a:t>
            </a:r>
            <a:r>
              <a:rPr lang="en-US" altLang="zh-CN" sz="2800" dirty="0"/>
              <a:t>hash</a:t>
            </a:r>
            <a:r>
              <a:rPr lang="zh-CN" altLang="en-US" sz="2800" dirty="0"/>
              <a:t>到一起</a:t>
            </a:r>
            <a:endParaRPr lang="en-US" altLang="zh-CN" sz="2800" dirty="0"/>
          </a:p>
          <a:p>
            <a:r>
              <a:rPr lang="zh-CN" altLang="en-US" dirty="0">
                <a:solidFill>
                  <a:srgbClr val="00B050"/>
                </a:solidFill>
              </a:rPr>
              <a:t>可以做近似最近邻搜索，用</a:t>
            </a:r>
            <a:r>
              <a:rPr lang="en-US" altLang="zh-CN" dirty="0">
                <a:solidFill>
                  <a:srgbClr val="00B050"/>
                </a:solidFill>
              </a:rPr>
              <a:t>locality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sensitive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hash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36C2B5-DBA4-E849-B1A2-20CF5750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605F3D-DD2D-7D4A-A86B-E0F0B1E1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13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EC765-F15F-3944-BAFC-5F2E7B58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71105" cy="89701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Running Time and Space Requirement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2E022B-CA95-E746-B80F-85DDB3C47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41524"/>
                <a:ext cx="7886700" cy="505134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sz="2400" dirty="0"/>
                  <a:t>The number of false positives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allowed is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4</a:t>
                </a:r>
                <a:r>
                  <a:rPr lang="en-US" altLang="zh-CN" sz="2400" i="1" dirty="0">
                    <a:solidFill>
                      <a:srgbClr val="00B050"/>
                    </a:solidFill>
                  </a:rPr>
                  <a:t>l</a:t>
                </a:r>
                <a:r>
                  <a:rPr lang="en-US" altLang="zh-CN" sz="2400" dirty="0"/>
                  <a:t>, so this is the worst case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number of distance computations </a:t>
                </a:r>
                <a:r>
                  <a:rPr lang="en-US" altLang="zh-CN" sz="2400" dirty="0"/>
                  <a:t>the algorithm performs.</a:t>
                </a:r>
              </a:p>
              <a:p>
                <a:r>
                  <a:rPr lang="en-US" altLang="zh-CN" sz="2400" dirty="0"/>
                  <a:t>We need to make this number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much smaller than </a:t>
                </a:r>
                <a:r>
                  <a:rPr lang="en-US" altLang="zh-CN" sz="2400" i="1" dirty="0">
                    <a:solidFill>
                      <a:srgbClr val="00B050"/>
                    </a:solidFill>
                  </a:rPr>
                  <a:t>n</a:t>
                </a:r>
                <a:r>
                  <a:rPr lang="en-US" altLang="zh-CN" sz="2400" dirty="0"/>
                  <a:t>.</a:t>
                </a:r>
              </a:p>
              <a:p>
                <a:r>
                  <a:rPr lang="en-US" altLang="zh-CN" dirty="0"/>
                  <a:t>For hamming distance, Jaccard,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 Cosine similarities,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solidFill>
                      <a:srgbClr val="00B050"/>
                    </a:solidFill>
                  </a:rPr>
                  <a:t>l = n</a:t>
                </a:r>
                <a:r>
                  <a:rPr lang="el-GR" altLang="zh-CN" i="1" baseline="30000" dirty="0">
                    <a:solidFill>
                      <a:srgbClr val="00B050"/>
                    </a:solidFill>
                  </a:rPr>
                  <a:t>ρ</a:t>
                </a:r>
                <a:r>
                  <a:rPr lang="el-GR" altLang="zh-CN" dirty="0"/>
                  <a:t>, </a:t>
                </a:r>
                <a:r>
                  <a:rPr lang="en-US" altLang="zh-CN" dirty="0"/>
                  <a:t>which 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roughly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n</a:t>
                </a:r>
                <a:r>
                  <a:rPr lang="en-US" altLang="zh-CN" baseline="30000" dirty="0">
                    <a:solidFill>
                      <a:srgbClr val="00B050"/>
                    </a:solidFill>
                  </a:rPr>
                  <a:t>1/c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.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c=4,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smaller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than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n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Far better than brute force!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query</a:t>
                </a:r>
                <a:r>
                  <a:rPr lang="zh-CN" altLang="en-US" dirty="0"/>
                  <a:t> </a:t>
                </a:r>
                <a:r>
                  <a:rPr lang="en-US" altLang="zh-CN" dirty="0" err="1">
                    <a:solidFill>
                      <a:srgbClr val="00B050"/>
                    </a:solidFill>
                  </a:rPr>
                  <a:t>logn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totally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time: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solidFill>
                      <a:srgbClr val="00B050"/>
                    </a:solidFill>
                  </a:rPr>
                  <a:t>O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zh-CN" i="1" dirty="0">
                    <a:solidFill>
                      <a:srgbClr val="00B050"/>
                    </a:solidFill>
                  </a:rPr>
                  <a:t>n</a:t>
                </a:r>
                <a:r>
                  <a:rPr lang="el-GR" altLang="zh-CN" i="1" baseline="30000" dirty="0">
                    <a:solidFill>
                      <a:srgbClr val="00B050"/>
                    </a:solidFill>
                  </a:rPr>
                  <a:t> ρ</a:t>
                </a:r>
                <a:r>
                  <a:rPr lang="zh-CN" altLang="en-US" i="1" baseline="300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i="1" dirty="0" err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logn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)</a:t>
                </a:r>
                <a:r>
                  <a:rPr lang="zh-CN" altLang="en-US" i="1" dirty="0">
                    <a:solidFill>
                      <a:srgbClr val="00B050"/>
                    </a:solidFill>
                  </a:rPr>
                  <a:t> </a:t>
                </a:r>
                <a:endParaRPr lang="en-US" altLang="zh-CN" dirty="0"/>
              </a:p>
              <a:p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 item is stored 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/>
                  <a:t> times, so that the space needed is </a:t>
                </a:r>
                <a:r>
                  <a:rPr lang="en-US" altLang="zh-CN" i="1" dirty="0">
                    <a:solidFill>
                      <a:srgbClr val="00B050"/>
                    </a:solidFill>
                  </a:rPr>
                  <a:t>O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zh-CN" i="1" dirty="0" err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nl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)</a:t>
                </a:r>
                <a:r>
                  <a:rPr lang="en-US" altLang="zh-CN" i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i="1" dirty="0"/>
                  <a:t>= </a:t>
                </a:r>
                <a:r>
                  <a:rPr lang="en-US" altLang="zh-CN" i="1" dirty="0">
                    <a:solidFill>
                      <a:srgbClr val="00B050"/>
                    </a:solidFill>
                  </a:rPr>
                  <a:t>O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(</a:t>
                </a:r>
                <a:r>
                  <a:rPr lang="en-US" altLang="zh-CN" i="1" dirty="0">
                    <a:solidFill>
                      <a:srgbClr val="00B050"/>
                    </a:solidFill>
                  </a:rPr>
                  <a:t>n</a:t>
                </a:r>
                <a:r>
                  <a:rPr lang="en-US" altLang="zh-CN" i="1" baseline="30000" dirty="0">
                    <a:solidFill>
                      <a:srgbClr val="00B050"/>
                    </a:solidFill>
                  </a:rPr>
                  <a:t>1+</a:t>
                </a:r>
                <a:r>
                  <a:rPr lang="el-GR" altLang="zh-CN" i="1" baseline="30000" dirty="0">
                    <a:solidFill>
                      <a:srgbClr val="00B050"/>
                    </a:solidFill>
                  </a:rPr>
                  <a:t> ρ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)</a:t>
                </a:r>
                <a:r>
                  <a:rPr lang="zh-CN" altLang="en-US" i="1" dirty="0">
                    <a:solidFill>
                      <a:srgbClr val="00B050"/>
                    </a:solidFill>
                  </a:rPr>
                  <a:t> </a:t>
                </a:r>
                <a:endParaRPr lang="en-US" altLang="zh-CN" i="1" dirty="0">
                  <a:solidFill>
                    <a:srgbClr val="00B050"/>
                  </a:solidFill>
                </a:endParaRPr>
              </a:p>
              <a:p>
                <a:r>
                  <a:rPr lang="en-US" altLang="zh-CN" dirty="0"/>
                  <a:t>Each hash function 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CN" dirty="0"/>
                  <a:t> is a concatenation of 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dirty="0"/>
                  <a:t> hash functions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h.</a:t>
                </a:r>
                <a:r>
                  <a:rPr lang="zh-CN" altLang="en-US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</a:t>
                </a:r>
                <a:r>
                  <a:rPr lang="zh-CN" altLang="en-US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/>
                  <a:t>the number of Hash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evaluations is 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4kl,</a:t>
                </a:r>
                <a:r>
                  <a:rPr lang="zh-CN" altLang="en-US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</a:t>
                </a:r>
                <a:r>
                  <a:rPr lang="zh-CN" altLang="en-US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zh-CN" altLang="en-US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</m:t>
                        </m:r>
                      </m:den>
                    </m:f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𝑙𝑜𝑔𝑛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CN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i="1" dirty="0">
                  <a:solidFill>
                    <a:srgbClr val="00B050"/>
                  </a:solidFill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2E022B-CA95-E746-B80F-85DDB3C47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1524"/>
                <a:ext cx="7886700" cy="5051349"/>
              </a:xfrm>
              <a:blipFill>
                <a:blip r:embed="rId2"/>
                <a:stretch>
                  <a:fillRect l="-12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8BE52A-C637-7946-BED9-E3854EB3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E525DD-BC41-4D4C-863B-7559F2F7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2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86221-E1CC-B94E-A9AF-E20FE7CB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20467"/>
            <a:ext cx="8085044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Running Time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Space</a:t>
            </a:r>
            <a:r>
              <a:rPr lang="zh-CN" altLang="en-US" sz="4000" dirty="0"/>
              <a:t> </a:t>
            </a:r>
            <a:r>
              <a:rPr lang="en-US" altLang="zh-CN" sz="4000" dirty="0"/>
              <a:t>Complexity</a:t>
            </a:r>
            <a:r>
              <a:rPr lang="zh-CN" altLang="en-US" sz="4000" dirty="0"/>
              <a:t> </a:t>
            </a:r>
            <a:r>
              <a:rPr lang="en-US" altLang="zh-CN" sz="4000" dirty="0"/>
              <a:t>vs.</a:t>
            </a:r>
            <a:r>
              <a:rPr lang="zh-CN" altLang="en-US" sz="4000" dirty="0"/>
              <a:t> </a:t>
            </a:r>
            <a:r>
              <a:rPr lang="en-US" altLang="zh-CN" sz="4000" dirty="0"/>
              <a:t>K-D</a:t>
            </a:r>
            <a:r>
              <a:rPr lang="zh-CN" altLang="en-US" sz="4000" dirty="0"/>
              <a:t> </a:t>
            </a:r>
            <a:r>
              <a:rPr lang="en-US" altLang="zh-CN" sz="4000" dirty="0"/>
              <a:t>Tree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DFAB4-6D88-CF4F-AD10-C37E639F4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43949"/>
            <a:ext cx="8085044" cy="4351338"/>
          </a:xfrm>
        </p:spPr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LSH</a:t>
            </a:r>
            <a:r>
              <a:rPr lang="zh-CN" altLang="en-US" dirty="0"/>
              <a:t> </a:t>
            </a:r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E40881-3564-084A-B607-3806BC59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095607-2FF5-544B-A171-E2DDBF28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31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D1E198-402E-B344-BB01-B73D5668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66418" y="800107"/>
            <a:ext cx="181116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DC0440-DD64-E045-BB2D-8197459D5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45526" y="-531950"/>
            <a:ext cx="917117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D3764C-D630-EE4B-9A57-C7A241F806F6}"/>
                  </a:ext>
                </a:extLst>
              </p:cNvPr>
              <p:cNvSpPr txBox="1"/>
              <p:nvPr/>
            </p:nvSpPr>
            <p:spPr>
              <a:xfrm>
                <a:off x="1234923" y="5242769"/>
                <a:ext cx="2688122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&lt;1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D3764C-D630-EE4B-9A57-C7A241F80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23" y="5242769"/>
                <a:ext cx="2688122" cy="681790"/>
              </a:xfrm>
              <a:prstGeom prst="rect">
                <a:avLst/>
              </a:prstGeom>
              <a:blipFill>
                <a:blip r:embed="rId4"/>
                <a:stretch>
                  <a:fillRect l="-46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350CF36-C98D-C74F-A71C-D6C71913152A}"/>
              </a:ext>
            </a:extLst>
          </p:cNvPr>
          <p:cNvSpPr txBox="1"/>
          <p:nvPr/>
        </p:nvSpPr>
        <p:spPr>
          <a:xfrm>
            <a:off x="3923045" y="5242769"/>
            <a:ext cx="4898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LSH</a:t>
            </a:r>
            <a:r>
              <a:rPr lang="zh-CN" altLang="en-US" sz="2000" dirty="0"/>
              <a:t> </a:t>
            </a:r>
            <a:r>
              <a:rPr lang="en-US" altLang="zh-CN" sz="2000" dirty="0"/>
              <a:t>based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dimension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theoretically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much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faster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than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K-D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tree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space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used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is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not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too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much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257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E1AF3A-7F90-F24C-AEDB-0808A7DC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96D5AE-58B0-2C43-8FE9-F30AF63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32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FE0FA2-A23B-244D-87A8-9A1895D5E67A}"/>
              </a:ext>
            </a:extLst>
          </p:cNvPr>
          <p:cNvSpPr txBox="1"/>
          <p:nvPr/>
        </p:nvSpPr>
        <p:spPr>
          <a:xfrm>
            <a:off x="458061" y="381236"/>
            <a:ext cx="4439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漏报</a:t>
            </a:r>
            <a:r>
              <a:rPr lang="zh-CN" altLang="en-US" sz="2400" dirty="0"/>
              <a:t>（</a:t>
            </a:r>
            <a:r>
              <a:rPr lang="en-US" altLang="zh-CN" sz="2400" dirty="0"/>
              <a:t>False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）概率分析</a:t>
            </a:r>
            <a:endParaRPr 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927496-19F4-E94D-B3AF-4669555259BB}"/>
              </a:ext>
            </a:extLst>
          </p:cNvPr>
          <p:cNvSpPr txBox="1"/>
          <p:nvPr/>
        </p:nvSpPr>
        <p:spPr>
          <a:xfrm>
            <a:off x="820239" y="1094125"/>
            <a:ext cx="706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设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*与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q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距离小于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r,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for any table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ABD9FC-10B7-DC44-ACE2-B1168099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42" y="2051817"/>
            <a:ext cx="3207254" cy="546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9A31EA1-2AC2-D94C-895E-A0372C1F43F0}"/>
                  </a:ext>
                </a:extLst>
              </p:cNvPr>
              <p:cNvSpPr txBox="1"/>
              <p:nvPr/>
            </p:nvSpPr>
            <p:spPr>
              <a:xfrm>
                <a:off x="3683788" y="2558594"/>
                <a:ext cx="1953163" cy="493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𝑙𝑜𝑔𝑛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9A31EA1-2AC2-D94C-895E-A0372C1F4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788" y="2558594"/>
                <a:ext cx="1953163" cy="493918"/>
              </a:xfrm>
              <a:prstGeom prst="rect">
                <a:avLst/>
              </a:prstGeom>
              <a:blipFill>
                <a:blip r:embed="rId3"/>
                <a:stretch>
                  <a:fillRect l="-641" t="-250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14326EC-285D-5340-A9C4-5AAA6C0C8379}"/>
                  </a:ext>
                </a:extLst>
              </p:cNvPr>
              <p:cNvSpPr txBox="1"/>
              <p:nvPr/>
            </p:nvSpPr>
            <p:spPr>
              <a:xfrm>
                <a:off x="5747505" y="2535675"/>
                <a:ext cx="1953163" cy="493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𝑙𝑜𝑔𝑛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14326EC-285D-5340-A9C4-5AAA6C0C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505" y="2535675"/>
                <a:ext cx="1953163" cy="493918"/>
              </a:xfrm>
              <a:prstGeom prst="rect">
                <a:avLst/>
              </a:prstGeom>
              <a:blipFill>
                <a:blip r:embed="rId4"/>
                <a:stretch>
                  <a:fillRect l="-645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BFCBEE0-4710-1D4D-8FA6-624A47E72C2A}"/>
                  </a:ext>
                </a:extLst>
              </p:cNvPr>
              <p:cNvSpPr txBox="1"/>
              <p:nvPr/>
            </p:nvSpPr>
            <p:spPr>
              <a:xfrm>
                <a:off x="3683788" y="3097348"/>
                <a:ext cx="2083519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𝑙𝑜𝑔𝑛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BFCBEE0-4710-1D4D-8FA6-624A47E72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788" y="3097348"/>
                <a:ext cx="2083519" cy="572657"/>
              </a:xfrm>
              <a:prstGeom prst="rect">
                <a:avLst/>
              </a:prstGeom>
              <a:blipFill>
                <a:blip r:embed="rId5"/>
                <a:stretch>
                  <a:fillRect l="-602" r="-12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8FC30EF-0CDE-204E-944B-3D321A59728C}"/>
                  </a:ext>
                </a:extLst>
              </p:cNvPr>
              <p:cNvSpPr txBox="1"/>
              <p:nvPr/>
            </p:nvSpPr>
            <p:spPr>
              <a:xfrm>
                <a:off x="5795691" y="3165814"/>
                <a:ext cx="1856790" cy="5050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8FC30EF-0CDE-204E-944B-3D321A597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91" y="3165814"/>
                <a:ext cx="1856790" cy="505010"/>
              </a:xfrm>
              <a:prstGeom prst="rect">
                <a:avLst/>
              </a:prstGeom>
              <a:blipFill>
                <a:blip r:embed="rId6"/>
                <a:stretch>
                  <a:fillRect l="-680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D322DF5-95AB-3A46-81FB-AFC2D03DB1D2}"/>
                  </a:ext>
                </a:extLst>
              </p:cNvPr>
              <p:cNvSpPr txBox="1"/>
              <p:nvPr/>
            </p:nvSpPr>
            <p:spPr>
              <a:xfrm>
                <a:off x="3731974" y="3801599"/>
                <a:ext cx="1853071" cy="502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D322DF5-95AB-3A46-81FB-AFC2D03DB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974" y="3801599"/>
                <a:ext cx="1853071" cy="502510"/>
              </a:xfrm>
              <a:prstGeom prst="rect">
                <a:avLst/>
              </a:prstGeom>
              <a:blipFill>
                <a:blip r:embed="rId7"/>
                <a:stretch>
                  <a:fillRect l="-680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44410A5-3AFB-1548-B7E4-ACEC8C7E2249}"/>
                  </a:ext>
                </a:extLst>
              </p:cNvPr>
              <p:cNvSpPr txBox="1"/>
              <p:nvPr/>
            </p:nvSpPr>
            <p:spPr>
              <a:xfrm>
                <a:off x="5795691" y="3931982"/>
                <a:ext cx="14457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44410A5-3AFB-1548-B7E4-ACEC8C7E2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91" y="3931982"/>
                <a:ext cx="1445780" cy="307777"/>
              </a:xfrm>
              <a:prstGeom prst="rect">
                <a:avLst/>
              </a:prstGeom>
              <a:blipFill>
                <a:blip r:embed="rId8"/>
                <a:stretch>
                  <a:fillRect l="-870" t="-16000" r="-3478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68E2F9E8-CF8F-A44B-AA1B-DB2CC83273BB}"/>
              </a:ext>
            </a:extLst>
          </p:cNvPr>
          <p:cNvSpPr txBox="1"/>
          <p:nvPr/>
        </p:nvSpPr>
        <p:spPr>
          <a:xfrm>
            <a:off x="537882" y="4552492"/>
            <a:ext cx="4951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 err="1">
                <a:latin typeface="TimesNewRomanPS"/>
              </a:rPr>
              <a:t>Pr</a:t>
            </a:r>
            <a:r>
              <a:rPr lang="en-US" altLang="zh-CN" sz="2000" dirty="0">
                <a:latin typeface="TimesNewRomanPS"/>
              </a:rPr>
              <a:t>[</a:t>
            </a:r>
            <a:r>
              <a:rPr lang="en-US" altLang="zh-CN" sz="2000" i="1" dirty="0">
                <a:latin typeface="TimesNewRomanPS"/>
              </a:rPr>
              <a:t>x</a:t>
            </a:r>
            <a:r>
              <a:rPr lang="zh-CN" altLang="en-US" sz="2000" i="1" dirty="0">
                <a:effectLst/>
                <a:latin typeface="TimesNewRomanPS"/>
              </a:rPr>
              <a:t>* </a:t>
            </a:r>
            <a:r>
              <a:rPr lang="en-US" altLang="zh-CN" sz="2000" dirty="0">
                <a:effectLst/>
                <a:latin typeface="TimesNewRomanPSMT"/>
              </a:rPr>
              <a:t>and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i="1" dirty="0">
                <a:effectLst/>
                <a:latin typeface="TimesNewRomanPS"/>
              </a:rPr>
              <a:t>q</a:t>
            </a:r>
            <a:r>
              <a:rPr lang="zh-CN" altLang="en-US" sz="2000" i="1" dirty="0">
                <a:effectLst/>
                <a:latin typeface="TimesNewRomanPS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collide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at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least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once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in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i="1" dirty="0">
                <a:solidFill>
                  <a:srgbClr val="00B050"/>
                </a:solidFill>
                <a:effectLst/>
                <a:latin typeface="TimesNewRomanPSMT"/>
              </a:rPr>
              <a:t>l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tables]:</a:t>
            </a:r>
            <a:r>
              <a:rPr lang="zh-CN" altLang="en-US" sz="2000" dirty="0">
                <a:effectLst/>
                <a:latin typeface="TimesNewRomanPSMT"/>
              </a:rPr>
              <a:t> </a:t>
            </a:r>
            <a:r>
              <a:rPr lang="en-US" altLang="zh-CN" sz="2000" dirty="0">
                <a:effectLst/>
                <a:latin typeface="TimesNewRomanPSMT"/>
              </a:rPr>
              <a:t> 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F8213F1-D900-8E41-8461-4023B7FB5AE4}"/>
                  </a:ext>
                </a:extLst>
              </p:cNvPr>
              <p:cNvSpPr txBox="1"/>
              <p:nvPr/>
            </p:nvSpPr>
            <p:spPr>
              <a:xfrm>
                <a:off x="5156275" y="4595901"/>
                <a:ext cx="2148793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F8213F1-D900-8E41-8461-4023B7FB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75" y="4595901"/>
                <a:ext cx="2148793" cy="313291"/>
              </a:xfrm>
              <a:prstGeom prst="rect">
                <a:avLst/>
              </a:prstGeom>
              <a:blipFill>
                <a:blip r:embed="rId9"/>
                <a:stretch>
                  <a:fillRect l="-294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BDF1DD-E396-184B-8FA6-2DBEB29DFF98}"/>
                  </a:ext>
                </a:extLst>
              </p:cNvPr>
              <p:cNvSpPr txBox="1"/>
              <p:nvPr/>
            </p:nvSpPr>
            <p:spPr>
              <a:xfrm>
                <a:off x="5156275" y="5151480"/>
                <a:ext cx="2318455" cy="336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BDF1DD-E396-184B-8FA6-2DBEB29D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75" y="5151480"/>
                <a:ext cx="2318455" cy="336118"/>
              </a:xfrm>
              <a:prstGeom prst="rect">
                <a:avLst/>
              </a:prstGeom>
              <a:blipFill>
                <a:blip r:embed="rId10"/>
                <a:stretch>
                  <a:fillRect l="-109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7B2AC45A-0C77-CF4B-8F19-3877C1DB24BB}"/>
              </a:ext>
            </a:extLst>
          </p:cNvPr>
          <p:cNvSpPr txBox="1"/>
          <p:nvPr/>
        </p:nvSpPr>
        <p:spPr>
          <a:xfrm>
            <a:off x="706681" y="6193942"/>
            <a:ext cx="75413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https://</a:t>
            </a:r>
            <a:r>
              <a:rPr lang="en-US" altLang="zh-CN" dirty="0" err="1">
                <a:solidFill>
                  <a:srgbClr val="0070C0"/>
                </a:solidFill>
              </a:rPr>
              <a:t>socratic.org</a:t>
            </a:r>
            <a:r>
              <a:rPr lang="en-US" altLang="zh-CN" dirty="0">
                <a:solidFill>
                  <a:srgbClr val="0070C0"/>
                </a:solidFill>
              </a:rPr>
              <a:t>/questions/how-do-you-find-the-limit-of-1-1-x-x-as-x-approaches-infinity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12ADA63-CFBD-4F42-AD96-193E534FDDE8}"/>
                  </a:ext>
                </a:extLst>
              </p:cNvPr>
              <p:cNvSpPr txBox="1"/>
              <p:nvPr/>
            </p:nvSpPr>
            <p:spPr>
              <a:xfrm>
                <a:off x="5171053" y="5624259"/>
                <a:ext cx="1658211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&gt;1/3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12ADA63-CFBD-4F42-AD96-193E534FD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53" y="5624259"/>
                <a:ext cx="1658211" cy="578235"/>
              </a:xfrm>
              <a:prstGeom prst="rect">
                <a:avLst/>
              </a:prstGeom>
              <a:blipFill>
                <a:blip r:embed="rId11"/>
                <a:stretch>
                  <a:fillRect l="-1527" r="-305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DEFFB05-311C-EA45-8511-5B00E556E6AD}"/>
                  </a:ext>
                </a:extLst>
              </p:cNvPr>
              <p:cNvSpPr txBox="1"/>
              <p:nvPr/>
            </p:nvSpPr>
            <p:spPr>
              <a:xfrm>
                <a:off x="3440341" y="1565027"/>
                <a:ext cx="2790330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i="1" dirty="0" err="1">
                    <a:latin typeface="TimesNewRomanPS"/>
                  </a:rPr>
                  <a:t>Pr</a:t>
                </a:r>
                <a:r>
                  <a:rPr lang="en-US" altLang="zh-CN" sz="2000" dirty="0">
                    <a:latin typeface="TimesNewRomanPS"/>
                  </a:rPr>
                  <a:t>[</a:t>
                </a:r>
                <a:r>
                  <a:rPr lang="en-US" altLang="zh-CN" sz="2000" dirty="0" err="1">
                    <a:latin typeface="TimesNewRomanPS"/>
                  </a:rPr>
                  <a:t>g</a:t>
                </a:r>
                <a:r>
                  <a:rPr lang="en-US" altLang="zh-CN" sz="2000" baseline="-25000" dirty="0" err="1">
                    <a:latin typeface="TimesNewRomanPS"/>
                  </a:rPr>
                  <a:t>i</a:t>
                </a:r>
                <a:r>
                  <a:rPr lang="en-US" altLang="zh-CN" sz="2000" dirty="0">
                    <a:latin typeface="TimesNewRomanPS"/>
                  </a:rPr>
                  <a:t>(</a:t>
                </a:r>
                <a:r>
                  <a:rPr lang="en-US" altLang="zh-CN" sz="2000" i="1" dirty="0">
                    <a:latin typeface="TimesNewRomanPS"/>
                  </a:rPr>
                  <a:t>x</a:t>
                </a:r>
                <a:r>
                  <a:rPr lang="zh-CN" altLang="en-US" sz="2000" i="1" dirty="0">
                    <a:effectLst/>
                    <a:latin typeface="TimesNewRomanPS"/>
                  </a:rPr>
                  <a:t>*</a:t>
                </a:r>
                <a:r>
                  <a:rPr lang="en-US" altLang="zh-CN" sz="2000" i="1" dirty="0">
                    <a:effectLst/>
                    <a:latin typeface="TimesNewRomanPS"/>
                  </a:rPr>
                  <a:t>)</a:t>
                </a:r>
                <a:r>
                  <a:rPr lang="zh-CN" altLang="en-US" sz="2000" i="1" dirty="0">
                    <a:effectLst/>
                    <a:latin typeface="TimesNewRomanPS"/>
                  </a:rPr>
                  <a:t> </a:t>
                </a:r>
                <a:r>
                  <a:rPr lang="en-US" altLang="zh-CN" sz="2000" dirty="0">
                    <a:effectLst/>
                    <a:latin typeface="TimesNewRomanPSMT"/>
                  </a:rPr>
                  <a:t>=</a:t>
                </a:r>
                <a:r>
                  <a:rPr lang="zh-CN" altLang="en-US" sz="2000" dirty="0">
                    <a:effectLst/>
                    <a:latin typeface="TimesNewRomanPSMT"/>
                  </a:rPr>
                  <a:t> </a:t>
                </a:r>
                <a:r>
                  <a:rPr lang="en-US" altLang="zh-CN" sz="2000" dirty="0" err="1">
                    <a:effectLst/>
                    <a:latin typeface="TimesNewRomanPSMT"/>
                  </a:rPr>
                  <a:t>g</a:t>
                </a:r>
                <a:r>
                  <a:rPr lang="en-US" altLang="zh-CN" sz="2000" baseline="-25000" dirty="0" err="1">
                    <a:effectLst/>
                    <a:latin typeface="TimesNewRomanPSMT"/>
                  </a:rPr>
                  <a:t>i</a:t>
                </a:r>
                <a:r>
                  <a:rPr lang="en-US" altLang="zh-CN" sz="2000" dirty="0">
                    <a:effectLst/>
                    <a:latin typeface="TimesNewRomanPSMT"/>
                  </a:rPr>
                  <a:t>(</a:t>
                </a:r>
                <a:r>
                  <a:rPr lang="en-US" altLang="zh-CN" sz="2000" i="1" dirty="0">
                    <a:effectLst/>
                    <a:latin typeface="TimesNewRomanPS"/>
                  </a:rPr>
                  <a:t>q</a:t>
                </a:r>
                <a:r>
                  <a:rPr lang="en-US" altLang="zh-CN" sz="2000" dirty="0">
                    <a:effectLst/>
                    <a:latin typeface="TimesNewRomanPS"/>
                  </a:rPr>
                  <a:t>)</a:t>
                </a:r>
                <a:r>
                  <a:rPr lang="en-US" altLang="zh-CN" sz="2000" dirty="0">
                    <a:effectLst/>
                    <a:latin typeface="TimesNewRomanPSMT"/>
                  </a:rPr>
                  <a:t>]</a:t>
                </a:r>
                <a:r>
                  <a:rPr lang="zh-CN" altLang="en-US" sz="2000" dirty="0">
                    <a:effectLst/>
                    <a:latin typeface="TimesNewRomanPSM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zh-CN" altLang="en-US" sz="2000" dirty="0">
                    <a:effectLst/>
                    <a:latin typeface="TimesNewRomanPSM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en-US" sz="2000" dirty="0">
                    <a:effectLst/>
                    <a:latin typeface="TimesNewRomanPSMT"/>
                  </a:rPr>
                  <a:t> </a:t>
                </a:r>
                <a:r>
                  <a:rPr lang="en-US" altLang="zh-CN" sz="2000" dirty="0">
                    <a:effectLst/>
                    <a:latin typeface="TimesNewRomanPSMT"/>
                  </a:rPr>
                  <a:t> 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DEFFB05-311C-EA45-8511-5B00E556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341" y="1565027"/>
                <a:ext cx="2790330" cy="411651"/>
              </a:xfrm>
              <a:prstGeom prst="rect">
                <a:avLst/>
              </a:prstGeom>
              <a:blipFill>
                <a:blip r:embed="rId12"/>
                <a:stretch>
                  <a:fillRect l="-226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BF7C41-30D9-474D-9867-357C44B6482C}"/>
                  </a:ext>
                </a:extLst>
              </p:cNvPr>
              <p:cNvSpPr txBox="1"/>
              <p:nvPr/>
            </p:nvSpPr>
            <p:spPr>
              <a:xfrm>
                <a:off x="6455878" y="131122"/>
                <a:ext cx="2688122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BF7C41-30D9-474D-9867-357C44B64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878" y="131122"/>
                <a:ext cx="2688122" cy="669094"/>
              </a:xfrm>
              <a:prstGeom prst="rect">
                <a:avLst/>
              </a:prstGeom>
              <a:blipFill>
                <a:blip r:embed="rId1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6611769-6E70-8149-819B-77561400046E}"/>
                  </a:ext>
                </a:extLst>
              </p:cNvPr>
              <p:cNvSpPr txBox="1"/>
              <p:nvPr/>
            </p:nvSpPr>
            <p:spPr>
              <a:xfrm>
                <a:off x="6044699" y="837721"/>
                <a:ext cx="2688122" cy="4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6611769-6E70-8149-819B-775614000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99" y="837721"/>
                <a:ext cx="2688122" cy="4947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C2D6BAD-A7C1-8542-B36A-CC1D7EB57C49}"/>
                  </a:ext>
                </a:extLst>
              </p:cNvPr>
              <p:cNvSpPr txBox="1"/>
              <p:nvPr/>
            </p:nvSpPr>
            <p:spPr>
              <a:xfrm>
                <a:off x="6530325" y="1344963"/>
                <a:ext cx="2244312" cy="612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C2D6BAD-A7C1-8542-B36A-CC1D7EB57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25" y="1344963"/>
                <a:ext cx="2244312" cy="6127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887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B1238-A822-2B43-9400-3A97D0FA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LSH based</a:t>
            </a:r>
            <a:r>
              <a:rPr lang="zh-CN" altLang="en-US" dirty="0"/>
              <a:t> </a:t>
            </a:r>
            <a:r>
              <a:rPr lang="en-US" altLang="zh-CN" dirty="0"/>
              <a:t>ANN Algorithm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B17D28-3265-244E-AD3F-AFEA78F14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16204"/>
            <a:ext cx="8316567" cy="5285679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Suppose we are given a hash family H that is </a:t>
            </a:r>
            <a:r>
              <a:rPr lang="en-US" altLang="zh-CN" dirty="0">
                <a:solidFill>
                  <a:srgbClr val="00B050"/>
                </a:solidFill>
              </a:rPr>
              <a:t>(r, c, p1, p2)-LSH</a:t>
            </a:r>
            <a:r>
              <a:rPr lang="en-US" altLang="zh-CN" dirty="0"/>
              <a:t>. Our goal is to use it as a subroutine to design an algorithm for the </a:t>
            </a:r>
            <a:r>
              <a:rPr lang="en-US" altLang="zh-CN" dirty="0">
                <a:solidFill>
                  <a:srgbClr val="00B050"/>
                </a:solidFill>
              </a:rPr>
              <a:t>NN(</a:t>
            </a:r>
            <a:r>
              <a:rPr lang="en-US" altLang="zh-CN" dirty="0" err="1">
                <a:solidFill>
                  <a:srgbClr val="00B050"/>
                </a:solidFill>
              </a:rPr>
              <a:t>q,r,c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problem.</a:t>
            </a:r>
          </a:p>
          <a:p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k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Choose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,g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,...,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/>
              <a:t>i.i.d</a:t>
            </a:r>
            <a:r>
              <a:rPr lang="en-US" altLang="zh-CN" dirty="0"/>
              <a:t>. from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for each 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= 1,2,...,l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r>
              <a:rPr lang="en-US" altLang="zh-CN" dirty="0">
                <a:solidFill>
                  <a:srgbClr val="00B050"/>
                </a:solidFill>
              </a:rPr>
              <a:t>x ∈ 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into the bucket 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(x) = ⟨h</a:t>
            </a:r>
            <a:r>
              <a:rPr lang="en-US" altLang="zh-CN" baseline="-25000" dirty="0">
                <a:solidFill>
                  <a:srgbClr val="00B050"/>
                </a:solidFill>
              </a:rPr>
              <a:t>i1</a:t>
            </a:r>
            <a:r>
              <a:rPr lang="en-US" altLang="zh-CN" dirty="0">
                <a:solidFill>
                  <a:srgbClr val="00B050"/>
                </a:solidFill>
              </a:rPr>
              <a:t>(x),h</a:t>
            </a:r>
            <a:r>
              <a:rPr lang="en-US" altLang="zh-CN" baseline="-25000" dirty="0">
                <a:solidFill>
                  <a:srgbClr val="00B050"/>
                </a:solidFill>
              </a:rPr>
              <a:t>i2</a:t>
            </a:r>
            <a:r>
              <a:rPr lang="en-US" altLang="zh-CN" dirty="0">
                <a:solidFill>
                  <a:srgbClr val="00B050"/>
                </a:solidFill>
              </a:rPr>
              <a:t>(x),...,</a:t>
            </a:r>
            <a:r>
              <a:rPr lang="en-US" altLang="zh-CN" dirty="0" err="1">
                <a:solidFill>
                  <a:srgbClr val="00B050"/>
                </a:solidFill>
              </a:rPr>
              <a:t>h</a:t>
            </a:r>
            <a:r>
              <a:rPr lang="en-US" altLang="zh-CN" baseline="-25000" dirty="0" err="1">
                <a:solidFill>
                  <a:srgbClr val="00B050"/>
                </a:solidFill>
              </a:rPr>
              <a:t>ik</a:t>
            </a:r>
            <a:r>
              <a:rPr lang="en-US" altLang="zh-CN" dirty="0">
                <a:solidFill>
                  <a:srgbClr val="00B050"/>
                </a:solidFill>
              </a:rPr>
              <a:t>(x)⟩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Given query </a:t>
            </a:r>
            <a:r>
              <a:rPr lang="en-US" altLang="zh-CN" dirty="0">
                <a:solidFill>
                  <a:srgbClr val="00B050"/>
                </a:solidFill>
              </a:rPr>
              <a:t>q</a:t>
            </a:r>
            <a:r>
              <a:rPr lang="en-US" altLang="zh-CN" dirty="0"/>
              <a:t>, compute </a:t>
            </a:r>
            <a:r>
              <a:rPr lang="en-US" altLang="zh-CN" dirty="0">
                <a:solidFill>
                  <a:srgbClr val="00B050"/>
                </a:solidFill>
              </a:rPr>
              <a:t>g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(q),g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(q),...,</a:t>
            </a:r>
            <a:r>
              <a:rPr lang="en-US" altLang="zh-CN" dirty="0" err="1">
                <a:solidFill>
                  <a:srgbClr val="00B050"/>
                </a:solidFill>
              </a:rPr>
              <a:t>g</a:t>
            </a:r>
            <a:r>
              <a:rPr lang="en-US" altLang="zh-CN" baseline="-25000" dirty="0" err="1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rgbClr val="00B050"/>
                </a:solidFill>
              </a:rPr>
              <a:t>(q).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Consider these buckets in order, and for each </a:t>
            </a:r>
            <a:r>
              <a:rPr lang="en-US" altLang="zh-CN" dirty="0">
                <a:solidFill>
                  <a:srgbClr val="00B050"/>
                </a:solidFill>
              </a:rPr>
              <a:t>x ∈ D </a:t>
            </a:r>
            <a:r>
              <a:rPr lang="en-US" altLang="zh-CN" dirty="0"/>
              <a:t>in these buckets, compute </a:t>
            </a:r>
            <a:r>
              <a:rPr lang="en-US" altLang="zh-CN" dirty="0">
                <a:solidFill>
                  <a:srgbClr val="00B050"/>
                </a:solidFill>
              </a:rPr>
              <a:t>the distance from x to q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If any of these is </a:t>
            </a:r>
            <a:r>
              <a:rPr lang="en-US" altLang="zh-CN" dirty="0">
                <a:solidFill>
                  <a:srgbClr val="00B050"/>
                </a:solidFill>
              </a:rPr>
              <a:t>at most c × r, </a:t>
            </a:r>
            <a:r>
              <a:rPr lang="en-US" altLang="zh-CN" dirty="0"/>
              <a:t>report this item and stop. </a:t>
            </a:r>
          </a:p>
          <a:p>
            <a:r>
              <a:rPr lang="en-US" altLang="zh-CN" dirty="0"/>
              <a:t>Otherwise continue till </a:t>
            </a:r>
            <a:r>
              <a:rPr lang="en-US" altLang="zh-CN" dirty="0">
                <a:solidFill>
                  <a:srgbClr val="00B050"/>
                </a:solidFill>
              </a:rPr>
              <a:t>4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</a:t>
            </a:r>
            <a:r>
              <a:rPr lang="zh-CN" alt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iterms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5637C5-386F-F146-B00D-4A48B1A3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72" y="3014084"/>
            <a:ext cx="5100836" cy="59457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381750-80D2-E849-B54E-4E50AB4A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Algorithm design and analysis, </a:t>
            </a:r>
            <a:r>
              <a:rPr lang="en-US" dirty="0" err="1"/>
              <a:t>Yongcai</a:t>
            </a:r>
            <a:r>
              <a:rPr lang="en-US" dirty="0"/>
              <a:t>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AEE2C5-712E-7146-9C85-0216DE75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ood on a table">
            <a:extLst>
              <a:ext uri="{FF2B5EF4-FFF2-40B4-BE49-F238E27FC236}">
                <a16:creationId xmlns:a16="http://schemas.microsoft.com/office/drawing/2014/main" id="{CBE772CC-AEA9-881C-D0C4-1FAF7880A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BA5CBEE-18C7-5742-B717-31372544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Thanks.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83926B-672C-F544-A3A0-8FB38BA2C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turn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to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graphs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in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the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next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lecture.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A2FB86-AFCC-1742-BBC3-B4B60B7D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01847EA-3F52-D84B-A1B8-B4F21140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63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469B0-9B34-9843-948F-68D6D02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Locality</a:t>
            </a:r>
            <a:r>
              <a:rPr lang="zh-CN" altLang="en-US" dirty="0"/>
              <a:t> </a:t>
            </a:r>
            <a:r>
              <a:rPr lang="en-US" altLang="zh-CN" dirty="0"/>
              <a:t>sensitive</a:t>
            </a:r>
            <a:r>
              <a:rPr lang="zh-CN" altLang="en-US" dirty="0"/>
              <a:t> </a:t>
            </a:r>
            <a:r>
              <a:rPr lang="en-US" altLang="zh-CN" dirty="0"/>
              <a:t>hashing</a:t>
            </a:r>
            <a:r>
              <a:rPr lang="zh-CN" altLang="en-US" dirty="0"/>
              <a:t> </a:t>
            </a:r>
            <a:r>
              <a:rPr lang="en-US" altLang="zh-CN" dirty="0"/>
              <a:t>(LSH)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E30EA-B75E-D14F-BE5E-45EA307C8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7717"/>
            <a:ext cx="7886700" cy="4649246"/>
          </a:xfrm>
        </p:spPr>
        <p:txBody>
          <a:bodyPr/>
          <a:lstStyle/>
          <a:p>
            <a:r>
              <a:rPr lang="en-US" altLang="zh-CN" dirty="0"/>
              <a:t>Locality sensitive hashing is a super useful trick. Most people use it for near-neighbor search and high-dimensional data analysis.</a:t>
            </a:r>
          </a:p>
          <a:p>
            <a:r>
              <a:rPr lang="en-US" altLang="zh-CN" dirty="0"/>
              <a:t>A </a:t>
            </a:r>
            <a:r>
              <a:rPr lang="en-US" altLang="zh-CN" i="1" dirty="0"/>
              <a:t>locality sensitive</a:t>
            </a:r>
            <a:r>
              <a:rPr lang="en-US" altLang="zh-CN" dirty="0"/>
              <a:t> hash (LSH) function L(x) tries to map similar objects to the same hash bin and dissimilar objects to different bins. 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EB5F4C-3EA9-FA40-8A2B-E4D847CC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0" y="4133581"/>
            <a:ext cx="7886700" cy="259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FC0344-BFDE-4643-A344-5DFC15A6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0E6982-7D16-FD4D-A039-97293E151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A917B-1B75-E948-8746-57E752A0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1869"/>
          </a:xfrm>
        </p:spPr>
        <p:txBody>
          <a:bodyPr/>
          <a:lstStyle/>
          <a:p>
            <a:r>
              <a:rPr lang="en-US" altLang="zh-CN" b="1" dirty="0"/>
              <a:t>LSH collision probabilities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15E605-388C-AF4D-A220-52FFCC767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16205"/>
                <a:ext cx="7886700" cy="476075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A hash collision occurs when two objects 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x</a:t>
                </a:r>
                <a:r>
                  <a:rPr lang="en-US" altLang="zh-CN" dirty="0"/>
                  <a:t> and 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y</a:t>
                </a:r>
                <a:r>
                  <a:rPr lang="en-US" altLang="zh-CN" dirty="0"/>
                  <a:t> have the same hash value. </a:t>
                </a:r>
              </a:p>
              <a:p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LSH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collision probability depends on how similar the objects are.</a:t>
                </a:r>
              </a:p>
              <a:p>
                <a:r>
                  <a:rPr lang="en-US" altLang="zh-CN" b="1" dirty="0"/>
                  <a:t>Definition 1: Locality Sensitive Hash Family</a:t>
                </a:r>
                <a:br>
                  <a:rPr lang="en-US" altLang="zh-CN" dirty="0"/>
                </a:br>
                <a:r>
                  <a:rPr lang="en-US" altLang="zh-CN" dirty="0"/>
                  <a:t>We say that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hash family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 </a:t>
                </a:r>
                <a:r>
                  <a:rPr lang="en-US" altLang="zh-CN" dirty="0"/>
                  <a:t>is 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(R,cR,p</a:t>
                </a:r>
                <a:r>
                  <a:rPr lang="en-US" altLang="zh-CN" baseline="-25000" dirty="0">
                    <a:solidFill>
                      <a:srgbClr val="00B050"/>
                    </a:solidFill>
                  </a:rPr>
                  <a:t>1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,p</a:t>
                </a:r>
                <a:r>
                  <a:rPr lang="en-US" altLang="zh-CN" baseline="-25000" dirty="0">
                    <a:solidFill>
                      <a:srgbClr val="00B050"/>
                    </a:solidFill>
                  </a:rPr>
                  <a:t>2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)-</a:t>
                </a:r>
                <a:r>
                  <a:rPr lang="en-US" altLang="zh-CN" dirty="0"/>
                  <a:t>sensitive with respect to a distance function 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d(</a:t>
                </a:r>
                <a:r>
                  <a:rPr lang="en-US" altLang="zh-CN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)</a:t>
                </a:r>
                <a:r>
                  <a:rPr lang="en-US" altLang="zh-CN" dirty="0"/>
                  <a:t> if for any h∈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 we have that</a:t>
                </a:r>
              </a:p>
              <a:p>
                <a:pPr lvl="1"/>
                <a:r>
                  <a:rPr lang="en-US" altLang="zh-CN" sz="2800" dirty="0"/>
                  <a:t>If 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d(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)≤R</a:t>
                </a:r>
                <a:r>
                  <a:rPr lang="en-US" altLang="zh-CN" sz="2800" dirty="0"/>
                  <a:t> then 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28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≥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</a:t>
                </a:r>
                <a:r>
                  <a:rPr lang="en-US" altLang="zh-CN" sz="2800" baseline="-25000" dirty="0">
                    <a:solidFill>
                      <a:srgbClr val="00B050"/>
                    </a:solidFill>
                  </a:rPr>
                  <a:t>1</a:t>
                </a:r>
                <a:endParaRPr lang="en-US" altLang="zh-CN" sz="2800" baseline="-25000" dirty="0"/>
              </a:p>
              <a:p>
                <a:pPr lvl="1"/>
                <a:r>
                  <a:rPr lang="en-US" altLang="zh-CN" sz="2800" dirty="0"/>
                  <a:t>If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 d(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)≥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cR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 </a:t>
                </a:r>
                <a:r>
                  <a:rPr lang="en-US" altLang="zh-CN" sz="2800" dirty="0"/>
                  <a:t>then 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28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≤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</a:t>
                </a:r>
                <a:r>
                  <a:rPr lang="en-US" altLang="zh-CN" sz="2800" baseline="-25000" dirty="0">
                    <a:solidFill>
                      <a:srgbClr val="00B050"/>
                    </a:solidFill>
                  </a:rPr>
                  <a:t>2</a:t>
                </a:r>
                <a:endParaRPr lang="en-US" altLang="zh-CN" sz="2800" baseline="-25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15E605-388C-AF4D-A220-52FFCC767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16205"/>
                <a:ext cx="7886700" cy="4760758"/>
              </a:xfrm>
              <a:blipFill>
                <a:blip r:embed="rId2"/>
                <a:stretch>
                  <a:fillRect l="-1447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FCA67D-6832-EA47-8B55-6082775C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8F5E39-C2C0-A64E-8861-24AC13A1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4D990-4A00-3E49-8941-1FE85A52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Locality</a:t>
            </a:r>
            <a:r>
              <a:rPr lang="zh-CN" altLang="en-US" dirty="0"/>
              <a:t> </a:t>
            </a:r>
            <a:r>
              <a:rPr lang="en-US" altLang="zh-CN" dirty="0"/>
              <a:t>sensitive</a:t>
            </a:r>
            <a:r>
              <a:rPr lang="zh-CN" altLang="en-US" dirty="0"/>
              <a:t> </a:t>
            </a:r>
            <a:r>
              <a:rPr lang="en-US" altLang="zh-CN" dirty="0"/>
              <a:t>hashing</a:t>
            </a:r>
            <a:r>
              <a:rPr lang="zh-CN" altLang="en-US" dirty="0"/>
              <a:t> </a:t>
            </a:r>
            <a:r>
              <a:rPr lang="en-US" altLang="zh-CN" dirty="0"/>
              <a:t>(LSH)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60C4A21-2A5F-EE48-973C-23EF02768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1019"/>
            <a:ext cx="4422852" cy="44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F61AE3-0272-4A42-8730-04AD47723F8B}"/>
                  </a:ext>
                </a:extLst>
              </p:cNvPr>
              <p:cNvSpPr txBox="1"/>
              <p:nvPr/>
            </p:nvSpPr>
            <p:spPr>
              <a:xfrm>
                <a:off x="4778192" y="2274178"/>
                <a:ext cx="401046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3200" dirty="0"/>
                  <a:t>If </a:t>
                </a:r>
                <a:r>
                  <a:rPr lang="en-US" altLang="zh-CN" sz="3200" dirty="0">
                    <a:solidFill>
                      <a:srgbClr val="00B050"/>
                    </a:solidFill>
                  </a:rPr>
                  <a:t>d(</a:t>
                </a:r>
                <a:r>
                  <a:rPr lang="en-US" altLang="zh-CN" sz="32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3200" dirty="0">
                    <a:solidFill>
                      <a:srgbClr val="00B050"/>
                    </a:solidFill>
                  </a:rPr>
                  <a:t>)≤R</a:t>
                </a:r>
                <a:r>
                  <a:rPr lang="en-US" altLang="zh-CN" sz="3200" dirty="0"/>
                  <a:t> then </a:t>
                </a:r>
              </a:p>
              <a:p>
                <a:pPr lvl="1"/>
                <a:r>
                  <a:rPr lang="en-US" altLang="zh-CN" sz="32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32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32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3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3200" dirty="0">
                    <a:solidFill>
                      <a:srgbClr val="00B050"/>
                    </a:solidFill>
                  </a:rPr>
                  <a:t>≥</a:t>
                </a:r>
                <a:r>
                  <a:rPr lang="zh-CN" altLang="en-US" sz="3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3200" dirty="0">
                    <a:solidFill>
                      <a:srgbClr val="00B050"/>
                    </a:solidFill>
                  </a:rPr>
                  <a:t>p</a:t>
                </a:r>
                <a:r>
                  <a:rPr lang="en-US" altLang="zh-CN" sz="3200" baseline="-25000" dirty="0">
                    <a:solidFill>
                      <a:srgbClr val="00B050"/>
                    </a:solidFill>
                  </a:rPr>
                  <a:t>1</a:t>
                </a:r>
                <a:endParaRPr lang="en-US" altLang="zh-CN" sz="3200" baseline="-25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2F61AE3-0272-4A42-8730-04AD47723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192" y="2274178"/>
                <a:ext cx="4010468" cy="1077218"/>
              </a:xfrm>
              <a:prstGeom prst="rect">
                <a:avLst/>
              </a:prstGeom>
              <a:blipFill>
                <a:blip r:embed="rId3"/>
                <a:stretch>
                  <a:fillRect t="-8235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865B381-2030-F143-9FCF-482BB09493E2}"/>
                  </a:ext>
                </a:extLst>
              </p:cNvPr>
              <p:cNvSpPr txBox="1"/>
              <p:nvPr/>
            </p:nvSpPr>
            <p:spPr>
              <a:xfrm>
                <a:off x="4778192" y="3934885"/>
                <a:ext cx="4572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3200" dirty="0"/>
                  <a:t>If</a:t>
                </a:r>
                <a:r>
                  <a:rPr lang="en-US" altLang="zh-CN" sz="3200" dirty="0">
                    <a:solidFill>
                      <a:srgbClr val="00B050"/>
                    </a:solidFill>
                  </a:rPr>
                  <a:t> d(</a:t>
                </a:r>
                <a:r>
                  <a:rPr lang="en-US" altLang="zh-CN" sz="32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3200" dirty="0">
                    <a:solidFill>
                      <a:srgbClr val="00B050"/>
                    </a:solidFill>
                  </a:rPr>
                  <a:t>)≥</a:t>
                </a:r>
                <a:r>
                  <a:rPr lang="en-US" altLang="zh-CN" sz="3200" dirty="0" err="1">
                    <a:solidFill>
                      <a:srgbClr val="00B050"/>
                    </a:solidFill>
                  </a:rPr>
                  <a:t>cR</a:t>
                </a:r>
                <a:r>
                  <a:rPr lang="en-US" altLang="zh-CN" sz="3200" dirty="0">
                    <a:solidFill>
                      <a:srgbClr val="00B050"/>
                    </a:solidFill>
                  </a:rPr>
                  <a:t> </a:t>
                </a:r>
                <a:r>
                  <a:rPr lang="en-US" altLang="zh-CN" sz="3200" dirty="0"/>
                  <a:t>then </a:t>
                </a:r>
              </a:p>
              <a:p>
                <a:pPr lvl="1"/>
                <a:r>
                  <a:rPr lang="en-US" altLang="zh-CN" sz="32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32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32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3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3200" dirty="0">
                    <a:solidFill>
                      <a:srgbClr val="00B050"/>
                    </a:solidFill>
                  </a:rPr>
                  <a:t>≤</a:t>
                </a:r>
                <a:r>
                  <a:rPr lang="zh-CN" altLang="en-US" sz="32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3200" dirty="0">
                    <a:solidFill>
                      <a:srgbClr val="00B050"/>
                    </a:solidFill>
                  </a:rPr>
                  <a:t>p</a:t>
                </a:r>
                <a:r>
                  <a:rPr lang="en-US" altLang="zh-CN" sz="3200" baseline="-25000" dirty="0">
                    <a:solidFill>
                      <a:srgbClr val="00B050"/>
                    </a:solidFill>
                  </a:rPr>
                  <a:t>2</a:t>
                </a:r>
                <a:endParaRPr lang="en-US" altLang="zh-CN" sz="3200" baseline="-25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865B381-2030-F143-9FCF-482BB094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192" y="3934885"/>
                <a:ext cx="4572000" cy="1077218"/>
              </a:xfrm>
              <a:prstGeom prst="rect">
                <a:avLst/>
              </a:prstGeom>
              <a:blipFill>
                <a:blip r:embed="rId4"/>
                <a:stretch>
                  <a:fillRect t="-697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054B42B-608F-B44C-8F09-23C06BA025E8}"/>
              </a:ext>
            </a:extLst>
          </p:cNvPr>
          <p:cNvSpPr txBox="1"/>
          <p:nvPr/>
        </p:nvSpPr>
        <p:spPr>
          <a:xfrm>
            <a:off x="5380358" y="5412874"/>
            <a:ext cx="336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LSH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related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distance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058BD93-6F15-4F4A-ACFA-0116F4D2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94CDB04-4AFF-D246-B5E0-97BE6C9B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1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F9B91-46E0-6349-B240-2A8D3D89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8415"/>
          </a:xfrm>
        </p:spPr>
        <p:txBody>
          <a:bodyPr>
            <a:normAutofit/>
          </a:bodyPr>
          <a:lstStyle/>
          <a:p>
            <a:r>
              <a:rPr lang="en-US" altLang="zh-CN" dirty="0"/>
              <a:t>LSH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> </a:t>
            </a:r>
            <a:r>
              <a:rPr lang="en-US" altLang="zh-CN" b="1" dirty="0"/>
              <a:t>Bit Sampling LSH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D5625-E871-9947-8935-12820D2C3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93541"/>
            <a:ext cx="8102755" cy="488342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Bit sampling </a:t>
            </a:r>
            <a:r>
              <a:rPr lang="en-US" altLang="zh-CN" dirty="0"/>
              <a:t>is an LSH family where</a:t>
            </a:r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dirty="0"/>
              <a:t>h</a:t>
            </a:r>
            <a:r>
              <a:rPr lang="en-US" altLang="zh-CN" baseline="-25000" dirty="0"/>
              <a:t>i</a:t>
            </a:r>
            <a:r>
              <a:rPr lang="en-US" altLang="zh-CN" dirty="0"/>
              <a:t>(</a:t>
            </a:r>
            <a:r>
              <a:rPr lang="en-US" altLang="zh-CN" b="1" dirty="0"/>
              <a:t>x</a:t>
            </a:r>
            <a:r>
              <a:rPr lang="en-US" altLang="zh-CN" dirty="0"/>
              <a:t>)=x</a:t>
            </a:r>
            <a:r>
              <a:rPr lang="en-US" altLang="zh-CN" baseline="-25000" dirty="0"/>
              <a:t>i</a:t>
            </a:r>
            <a:r>
              <a:rPr lang="en-US" altLang="zh-CN" dirty="0"/>
              <a:t>∈{0,1},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ith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</a:p>
          <a:p>
            <a:r>
              <a:rPr lang="en-US" altLang="zh-CN" dirty="0"/>
              <a:t>We choose a random index 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/>
              <a:t> between 0 and n−1 and the LSH function outputs the bit </a:t>
            </a:r>
            <a:r>
              <a:rPr lang="en-US" altLang="zh-CN" dirty="0">
                <a:solidFill>
                  <a:srgbClr val="00B050"/>
                </a:solidFill>
              </a:rPr>
              <a:t>x</a:t>
            </a:r>
            <a:r>
              <a:rPr lang="en-US" altLang="zh-CN" baseline="-25000" dirty="0">
                <a:solidFill>
                  <a:srgbClr val="00B050"/>
                </a:solidFill>
              </a:rPr>
              <a:t>i</a:t>
            </a:r>
            <a:r>
              <a:rPr lang="en-US" altLang="zh-CN" dirty="0"/>
              <a:t>. </a:t>
            </a:r>
          </a:p>
          <a:p>
            <a:r>
              <a:rPr lang="en-US" altLang="zh-CN" dirty="0"/>
              <a:t>It is associated with the Hamming distance,</a:t>
            </a:r>
            <a:r>
              <a:rPr lang="zh-CN" altLang="en-US" dirty="0"/>
              <a:t> </a:t>
            </a:r>
            <a:r>
              <a:rPr lang="en-US" altLang="zh-CN" dirty="0"/>
              <a:t>i.e., </a:t>
            </a:r>
            <a:r>
              <a:rPr lang="en-US" altLang="zh-CN" dirty="0">
                <a:solidFill>
                  <a:srgbClr val="00B050"/>
                </a:solidFill>
              </a:rPr>
              <a:t>d(</a:t>
            </a:r>
            <a:r>
              <a:rPr lang="en-US" altLang="zh-CN" b="1" dirty="0" err="1">
                <a:solidFill>
                  <a:srgbClr val="00B050"/>
                </a:solidFill>
              </a:rPr>
              <a:t>x</a:t>
            </a:r>
            <a:r>
              <a:rPr lang="en-US" altLang="zh-CN" dirty="0" err="1">
                <a:solidFill>
                  <a:srgbClr val="00B050"/>
                </a:solidFill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</a:rPr>
              <a:t>y</a:t>
            </a:r>
            <a:r>
              <a:rPr lang="en-US" altLang="zh-CN" dirty="0">
                <a:solidFill>
                  <a:srgbClr val="00B050"/>
                </a:solidFill>
              </a:rPr>
              <a:t>) is the number of bits that are different between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b="1" dirty="0" err="1">
                <a:solidFill>
                  <a:srgbClr val="00B050"/>
                </a:solidFill>
              </a:rPr>
              <a:t>x</a:t>
            </a:r>
            <a:r>
              <a:rPr lang="en-US" altLang="zh-CN" dirty="0" err="1">
                <a:solidFill>
                  <a:srgbClr val="00B050"/>
                </a:solidFill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</a:rPr>
              <a:t>y</a:t>
            </a:r>
            <a:r>
              <a:rPr lang="en-US" altLang="zh-CN" dirty="0"/>
              <a:t>. </a:t>
            </a:r>
          </a:p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00B050"/>
                </a:solidFill>
              </a:rPr>
              <a:t>number of equal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entries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 n−d(</a:t>
            </a:r>
            <a:r>
              <a:rPr lang="en-US" altLang="zh-CN" b="1" dirty="0" err="1">
                <a:solidFill>
                  <a:srgbClr val="00B050"/>
                </a:solidFill>
              </a:rPr>
              <a:t>x</a:t>
            </a:r>
            <a:r>
              <a:rPr lang="en-US" altLang="zh-CN" dirty="0" err="1">
                <a:solidFill>
                  <a:srgbClr val="00B050"/>
                </a:solidFill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</a:rPr>
              <a:t>y</a:t>
            </a:r>
            <a:r>
              <a:rPr lang="en-US" altLang="zh-CN" dirty="0">
                <a:solidFill>
                  <a:srgbClr val="00B050"/>
                </a:solidFill>
              </a:rPr>
              <a:t>).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 collision probability is the chance that we picked one hash indices where x</a:t>
            </a:r>
            <a:r>
              <a:rPr lang="en-US" altLang="zh-CN" baseline="-25000" dirty="0"/>
              <a:t>i</a:t>
            </a:r>
            <a:r>
              <a:rPr lang="en-US" altLang="zh-CN" dirty="0"/>
              <a:t>=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i</a:t>
            </a:r>
            <a:r>
              <a:rPr lang="en-US" altLang="zh-CN" dirty="0"/>
              <a:t>.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48B279-4838-E84E-994E-B8BBDA784116}"/>
              </a:ext>
            </a:extLst>
          </p:cNvPr>
          <p:cNvSpPr txBox="1"/>
          <p:nvPr/>
        </p:nvSpPr>
        <p:spPr>
          <a:xfrm>
            <a:off x="2754350" y="591535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u="none" strike="noStrike" dirty="0">
                <a:solidFill>
                  <a:srgbClr val="00B050"/>
                </a:solidFill>
                <a:effectLst/>
              </a:rPr>
              <a:t>p(</a:t>
            </a:r>
            <a:r>
              <a:rPr lang="en-US" altLang="zh-CN" sz="2800" b="1" u="none" strike="noStrike" dirty="0" err="1">
                <a:solidFill>
                  <a:srgbClr val="00B050"/>
                </a:solidFill>
                <a:effectLst/>
              </a:rPr>
              <a:t>x</a:t>
            </a:r>
            <a:r>
              <a:rPr lang="en-US" altLang="zh-CN" sz="2800" u="none" strike="noStrike" dirty="0" err="1">
                <a:solidFill>
                  <a:srgbClr val="00B050"/>
                </a:solidFill>
                <a:effectLst/>
              </a:rPr>
              <a:t>,</a:t>
            </a:r>
            <a:r>
              <a:rPr lang="en-US" altLang="zh-CN" sz="2800" b="1" u="none" strike="noStrike" dirty="0" err="1">
                <a:solidFill>
                  <a:srgbClr val="00B050"/>
                </a:solidFill>
                <a:effectLst/>
              </a:rPr>
              <a:t>y</a:t>
            </a:r>
            <a:r>
              <a:rPr lang="en-US" altLang="zh-CN" sz="2800" u="none" strike="noStrike" dirty="0">
                <a:solidFill>
                  <a:srgbClr val="00B050"/>
                </a:solidFill>
                <a:effectLst/>
              </a:rPr>
              <a:t>)=1−d(</a:t>
            </a:r>
            <a:r>
              <a:rPr lang="en-US" altLang="zh-CN" sz="2800" b="1" u="none" strike="noStrike" dirty="0" err="1">
                <a:solidFill>
                  <a:srgbClr val="00B050"/>
                </a:solidFill>
                <a:effectLst/>
              </a:rPr>
              <a:t>x</a:t>
            </a:r>
            <a:r>
              <a:rPr lang="en-US" altLang="zh-CN" sz="2800" u="none" strike="noStrike" dirty="0" err="1">
                <a:solidFill>
                  <a:srgbClr val="00B050"/>
                </a:solidFill>
                <a:effectLst/>
              </a:rPr>
              <a:t>,</a:t>
            </a:r>
            <a:r>
              <a:rPr lang="en-US" altLang="zh-CN" sz="2800" b="1" u="none" strike="noStrike" dirty="0" err="1">
                <a:solidFill>
                  <a:srgbClr val="00B050"/>
                </a:solidFill>
                <a:effectLst/>
              </a:rPr>
              <a:t>y</a:t>
            </a:r>
            <a:r>
              <a:rPr lang="en-US" altLang="zh-CN" sz="2800" u="none" strike="noStrike" dirty="0">
                <a:solidFill>
                  <a:srgbClr val="00B050"/>
                </a:solidFill>
                <a:effectLst/>
              </a:rPr>
              <a:t>)/n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18DBA7-9C9F-1A4B-BE64-24805D64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E9E2AD-3D0C-E949-ADA5-671FC5CA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8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44006-A799-370F-49DC-67C106C9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基于</a:t>
            </a:r>
            <a:r>
              <a:rPr lang="en-US" altLang="zh-CN" dirty="0" err="1"/>
              <a:t>Bit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的</a:t>
            </a:r>
            <a:r>
              <a:rPr lang="en-US" altLang="zh-CN" dirty="0"/>
              <a:t>LSH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C20F72-0857-374E-3DEE-1AEEBF8F68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0504"/>
                <a:ext cx="7886700" cy="4626459"/>
              </a:xfrm>
            </p:spPr>
            <p:txBody>
              <a:bodyPr/>
              <a:lstStyle/>
              <a:p>
                <a:r>
                  <a:rPr lang="en-US" altLang="zh-CN" b="1" dirty="0"/>
                  <a:t>Locality Sensitive Hash Family</a:t>
                </a:r>
                <a:br>
                  <a:rPr lang="en-US" altLang="zh-CN" dirty="0"/>
                </a:br>
                <a:r>
                  <a:rPr lang="en-US" altLang="zh-CN" dirty="0"/>
                  <a:t>We say that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hash family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 </a:t>
                </a:r>
                <a:r>
                  <a:rPr lang="en-US" altLang="zh-CN" dirty="0"/>
                  <a:t>is 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(R,cR,p</a:t>
                </a:r>
                <a:r>
                  <a:rPr lang="en-US" altLang="zh-CN" baseline="-25000" dirty="0">
                    <a:solidFill>
                      <a:srgbClr val="00B050"/>
                    </a:solidFill>
                  </a:rPr>
                  <a:t>1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,p</a:t>
                </a:r>
                <a:r>
                  <a:rPr lang="en-US" altLang="zh-CN" baseline="-25000" dirty="0">
                    <a:solidFill>
                      <a:srgbClr val="00B050"/>
                    </a:solidFill>
                  </a:rPr>
                  <a:t>2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)-</a:t>
                </a:r>
                <a:r>
                  <a:rPr lang="en-US" altLang="zh-CN" dirty="0"/>
                  <a:t>sensitive with respect to a distance function 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d(</a:t>
                </a:r>
                <a:r>
                  <a:rPr lang="en-US" altLang="zh-CN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)</a:t>
                </a:r>
                <a:r>
                  <a:rPr lang="en-US" altLang="zh-CN" dirty="0"/>
                  <a:t> if for any h∈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 we have that</a:t>
                </a:r>
              </a:p>
              <a:p>
                <a:pPr lvl="1"/>
                <a:r>
                  <a:rPr lang="en-US" altLang="zh-CN" sz="2800" dirty="0"/>
                  <a:t>If 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d(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)≤R</a:t>
                </a:r>
                <a:r>
                  <a:rPr lang="en-US" altLang="zh-CN" sz="2800" dirty="0"/>
                  <a:t> then 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28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≥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</a:t>
                </a:r>
                <a:r>
                  <a:rPr lang="en-US" altLang="zh-CN" sz="2800" baseline="-25000" dirty="0">
                    <a:solidFill>
                      <a:srgbClr val="00B050"/>
                    </a:solidFill>
                  </a:rPr>
                  <a:t>1</a:t>
                </a:r>
                <a:endParaRPr lang="en-US" altLang="zh-CN" sz="2800" baseline="-25000" dirty="0"/>
              </a:p>
              <a:p>
                <a:pPr lvl="1"/>
                <a:r>
                  <a:rPr lang="en-US" altLang="zh-CN" sz="2800" dirty="0"/>
                  <a:t>If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 d(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)≥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cR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 </a:t>
                </a:r>
                <a:r>
                  <a:rPr lang="en-US" altLang="zh-CN" sz="2800" dirty="0"/>
                  <a:t>then 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28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≤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</a:t>
                </a:r>
                <a:r>
                  <a:rPr lang="en-US" altLang="zh-CN" sz="2800" baseline="-25000" dirty="0">
                    <a:solidFill>
                      <a:srgbClr val="00B050"/>
                    </a:solidFill>
                  </a:rPr>
                  <a:t>2</a:t>
                </a:r>
                <a:endParaRPr lang="en-US" altLang="zh-CN" sz="2800" baseline="-25000" dirty="0"/>
              </a:p>
              <a:p>
                <a:r>
                  <a:rPr lang="en-US" dirty="0" err="1"/>
                  <a:t>距离函数</a:t>
                </a:r>
                <a:r>
                  <a:rPr lang="zh-CN" altLang="en-US" dirty="0"/>
                  <a:t>：汉明距离</a:t>
                </a:r>
                <a:endParaRPr lang="en-US" altLang="zh-CN" dirty="0"/>
              </a:p>
              <a:p>
                <a:r>
                  <a:rPr lang="zh-CN" altLang="en-US" b="1" dirty="0"/>
                  <a:t>冲突概率公式：</a:t>
                </a:r>
                <a:r>
                  <a:rPr lang="en-US" altLang="zh-CN" sz="2800" u="none" strike="noStrike" dirty="0">
                    <a:solidFill>
                      <a:srgbClr val="00B050"/>
                    </a:solidFill>
                    <a:effectLst/>
                  </a:rPr>
                  <a:t>p(</a:t>
                </a:r>
                <a:r>
                  <a:rPr lang="en-US" altLang="zh-CN" sz="2800" b="1" u="none" strike="noStrike" dirty="0" err="1">
                    <a:solidFill>
                      <a:srgbClr val="00B050"/>
                    </a:solidFill>
                    <a:effectLst/>
                  </a:rPr>
                  <a:t>x</a:t>
                </a:r>
                <a:r>
                  <a:rPr lang="en-US" altLang="zh-CN" sz="2800" u="none" strike="noStrike" dirty="0" err="1">
                    <a:solidFill>
                      <a:srgbClr val="00B050"/>
                    </a:solidFill>
                    <a:effectLst/>
                  </a:rPr>
                  <a:t>,</a:t>
                </a:r>
                <a:r>
                  <a:rPr lang="en-US" altLang="zh-CN" sz="2800" b="1" u="none" strike="noStrike" dirty="0" err="1">
                    <a:solidFill>
                      <a:srgbClr val="00B050"/>
                    </a:solidFill>
                    <a:effectLst/>
                  </a:rPr>
                  <a:t>y</a:t>
                </a:r>
                <a:r>
                  <a:rPr lang="en-US" altLang="zh-CN" sz="2800" u="none" strike="noStrike" dirty="0">
                    <a:solidFill>
                      <a:srgbClr val="00B050"/>
                    </a:solidFill>
                    <a:effectLst/>
                  </a:rPr>
                  <a:t>)=1−d(</a:t>
                </a:r>
                <a:r>
                  <a:rPr lang="en-US" altLang="zh-CN" sz="2800" b="1" u="none" strike="noStrike" dirty="0" err="1">
                    <a:solidFill>
                      <a:srgbClr val="00B050"/>
                    </a:solidFill>
                    <a:effectLst/>
                  </a:rPr>
                  <a:t>x</a:t>
                </a:r>
                <a:r>
                  <a:rPr lang="en-US" altLang="zh-CN" sz="2800" u="none" strike="noStrike" dirty="0" err="1">
                    <a:solidFill>
                      <a:srgbClr val="00B050"/>
                    </a:solidFill>
                    <a:effectLst/>
                  </a:rPr>
                  <a:t>,</a:t>
                </a:r>
                <a:r>
                  <a:rPr lang="en-US" altLang="zh-CN" sz="2800" b="1" u="none" strike="noStrike" dirty="0" err="1">
                    <a:solidFill>
                      <a:srgbClr val="00B050"/>
                    </a:solidFill>
                    <a:effectLst/>
                  </a:rPr>
                  <a:t>y</a:t>
                </a:r>
                <a:r>
                  <a:rPr lang="en-US" altLang="zh-CN" sz="2800" u="none" strike="noStrike" dirty="0">
                    <a:solidFill>
                      <a:srgbClr val="00B050"/>
                    </a:solidFill>
                    <a:effectLst/>
                  </a:rPr>
                  <a:t>)/n</a:t>
                </a:r>
                <a:endParaRPr lang="en-US" altLang="zh-CN" sz="2800" dirty="0">
                  <a:solidFill>
                    <a:srgbClr val="00B050"/>
                  </a:solidFill>
                </a:endParaRPr>
              </a:p>
              <a:p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d(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)≤R</a:t>
                </a:r>
                <a:r>
                  <a:rPr lang="en-US" altLang="zh-CN" sz="2800" dirty="0"/>
                  <a:t> 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then</a:t>
                </a:r>
                <a:r>
                  <a:rPr lang="zh-CN" altLang="en-US" sz="2800" dirty="0"/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28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≥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？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r>
                  <a:rPr lang="en-US" altLang="zh-CN" sz="2800" dirty="0"/>
                  <a:t>If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 d(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x,y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)≥</a:t>
                </a:r>
                <a:r>
                  <a:rPr lang="en-US" altLang="zh-CN" sz="2800" dirty="0" err="1">
                    <a:solidFill>
                      <a:srgbClr val="00B050"/>
                    </a:solidFill>
                  </a:rPr>
                  <a:t>cR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,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then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Pr</a:t>
                </a:r>
                <a14:m>
                  <m:oMath xmlns:m="http://schemas.openxmlformats.org/officeDocument/2006/math">
                    <m:r>
                      <a:rPr lang="en-US" altLang="zh-CN" sz="2800" i="1" baseline="-25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</a:rPr>
                  <a:t>[h(x)=h(y)]</a:t>
                </a:r>
                <a:r>
                  <a:rPr lang="zh-CN" alt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≤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？</a:t>
                </a:r>
                <a:endParaRPr lang="en-US" altLang="zh-CN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C20F72-0857-374E-3DEE-1AEEBF8F6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0504"/>
                <a:ext cx="7886700" cy="4626459"/>
              </a:xfrm>
              <a:blipFill>
                <a:blip r:embed="rId2"/>
                <a:stretch>
                  <a:fillRect l="-1447" t="-2186" b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50D42-0346-DB36-4B3D-274B5BD5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4CEA7C-1E0E-1A13-2DEB-A022671D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69D57-4D96-4F6C-729D-8D0FEF83E952}"/>
              </a:ext>
            </a:extLst>
          </p:cNvPr>
          <p:cNvSpPr txBox="1"/>
          <p:nvPr/>
        </p:nvSpPr>
        <p:spPr>
          <a:xfrm>
            <a:off x="6115050" y="5096541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1-R/n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8ADD2F-22FE-76A1-696B-57ECA5D01D9E}"/>
              </a:ext>
            </a:extLst>
          </p:cNvPr>
          <p:cNvSpPr txBox="1"/>
          <p:nvPr/>
        </p:nvSpPr>
        <p:spPr>
          <a:xfrm>
            <a:off x="6115050" y="5590739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1-cR/n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DCAB2D-ACCF-EF62-B4EA-3526FA06A5A6}"/>
              </a:ext>
            </a:extLst>
          </p:cNvPr>
          <p:cNvSpPr txBox="1"/>
          <p:nvPr/>
        </p:nvSpPr>
        <p:spPr>
          <a:xfrm>
            <a:off x="7265504" y="540607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例如</a:t>
            </a:r>
            <a:r>
              <a:rPr lang="en-US" altLang="zh-CN" dirty="0" err="1">
                <a:solidFill>
                  <a:srgbClr val="C00000"/>
                </a:solidFill>
              </a:rPr>
              <a:t>R</a:t>
            </a:r>
            <a:r>
              <a:rPr lang="zh-CN" altLang="en-US" dirty="0">
                <a:solidFill>
                  <a:srgbClr val="C00000"/>
                </a:solidFill>
              </a:rPr>
              <a:t>等于</a:t>
            </a:r>
            <a:r>
              <a:rPr lang="en-US" altLang="zh-CN" dirty="0">
                <a:solidFill>
                  <a:srgbClr val="C00000"/>
                </a:solidFill>
              </a:rPr>
              <a:t>n/4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3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C985E-6057-4B42-B3FE-38397271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3811"/>
          </a:xfrm>
        </p:spPr>
        <p:txBody>
          <a:bodyPr/>
          <a:lstStyle/>
          <a:p>
            <a:r>
              <a:rPr lang="en-US" altLang="zh-CN" b="1" dirty="0"/>
              <a:t>Signed Random Projections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48F8B-BC33-1D44-80A5-B9B0857D1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3902"/>
            <a:ext cx="7886700" cy="4783061"/>
          </a:xfrm>
        </p:spPr>
        <p:txBody>
          <a:bodyPr/>
          <a:lstStyle/>
          <a:p>
            <a:r>
              <a:rPr lang="en-US" altLang="zh-CN" dirty="0"/>
              <a:t>Signed random projections (SRP) also output binary values, but SRP is sensitive to the angular distance.</a:t>
            </a:r>
          </a:p>
          <a:p>
            <a:r>
              <a:rPr lang="en-US" altLang="zh-CN" dirty="0"/>
              <a:t>To construct a SRP hash for a vector </a:t>
            </a:r>
            <a:r>
              <a:rPr lang="en-US" altLang="zh-CN" b="1" dirty="0"/>
              <a:t>x</a:t>
            </a:r>
            <a:r>
              <a:rPr lang="en-US" altLang="zh-CN" dirty="0"/>
              <a:t>, we generate a </a:t>
            </a:r>
            <a:r>
              <a:rPr lang="en-US" altLang="zh-CN" dirty="0">
                <a:solidFill>
                  <a:srgbClr val="00B050"/>
                </a:solidFill>
              </a:rPr>
              <a:t>Gaussian distributed vector </a:t>
            </a:r>
            <a:r>
              <a:rPr lang="en-US" altLang="zh-CN" b="1" dirty="0">
                <a:solidFill>
                  <a:srgbClr val="00B050"/>
                </a:solidFill>
              </a:rPr>
              <a:t>w</a:t>
            </a:r>
            <a:r>
              <a:rPr lang="en-US" altLang="zh-CN" dirty="0">
                <a:solidFill>
                  <a:srgbClr val="00B050"/>
                </a:solidFill>
              </a:rPr>
              <a:t> </a:t>
            </a:r>
            <a:r>
              <a:rPr lang="en-US" altLang="zh-CN" dirty="0"/>
              <a:t>with the same length as </a:t>
            </a:r>
            <a:r>
              <a:rPr lang="en-US" altLang="zh-CN" b="1" dirty="0"/>
              <a:t>x</a:t>
            </a:r>
            <a:r>
              <a:rPr lang="en-US" altLang="zh-CN" dirty="0"/>
              <a:t>. The hash function is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29B6A7-6401-CA46-84AC-0F81A7FA04E3}"/>
              </a:ext>
            </a:extLst>
          </p:cNvPr>
          <p:cNvSpPr txBox="1"/>
          <p:nvPr/>
        </p:nvSpPr>
        <p:spPr>
          <a:xfrm>
            <a:off x="3278459" y="346762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h(x)=sign(</a:t>
            </a:r>
            <a:r>
              <a:rPr lang="en-US" altLang="zh-CN" sz="2800" dirty="0" err="1">
                <a:solidFill>
                  <a:srgbClr val="00B050"/>
                </a:solidFill>
              </a:rPr>
              <a:t>w</a:t>
            </a:r>
            <a:r>
              <a:rPr lang="en-US" altLang="zh-CN" sz="2800" baseline="30000" dirty="0" err="1">
                <a:solidFill>
                  <a:srgbClr val="00B050"/>
                </a:solidFill>
              </a:rPr>
              <a:t>⊤</a:t>
            </a:r>
            <a:r>
              <a:rPr lang="en-US" altLang="zh-CN" sz="2800" dirty="0" err="1">
                <a:solidFill>
                  <a:srgbClr val="00B050"/>
                </a:solidFill>
              </a:rPr>
              <a:t>x</a:t>
            </a:r>
            <a:r>
              <a:rPr lang="en-US" altLang="zh-CN" sz="2800" dirty="0">
                <a:solidFill>
                  <a:srgbClr val="00B050"/>
                </a:solidFill>
              </a:rPr>
              <a:t>)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B617D8E-A659-334C-ABB6-EDC2F77F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78" y="4046214"/>
            <a:ext cx="5771995" cy="28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76D3C5-B3E3-3049-AC7F-D09814A930E6}"/>
              </a:ext>
            </a:extLst>
          </p:cNvPr>
          <p:cNvSpPr txBox="1"/>
          <p:nvPr/>
        </p:nvSpPr>
        <p:spPr>
          <a:xfrm>
            <a:off x="7021783" y="4883402"/>
            <a:ext cx="1902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Hash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bins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are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angle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regions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372B243-D699-F146-B2F3-468A7032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DF73178-AD25-C249-9016-1D079EC0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11271</TotalTime>
  <Words>3546</Words>
  <Application>Microsoft Macintosh PowerPoint</Application>
  <PresentationFormat>全屏显示(4:3)</PresentationFormat>
  <Paragraphs>383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等线</vt:lpstr>
      <vt:lpstr>CMMI10</vt:lpstr>
      <vt:lpstr>CMR10</vt:lpstr>
      <vt:lpstr>FairfieldLH</vt:lpstr>
      <vt:lpstr>TimesNewRomanPS</vt:lpstr>
      <vt:lpstr>TimesNewRomanPSMT</vt:lpstr>
      <vt:lpstr>Arial</vt:lpstr>
      <vt:lpstr>Calibri</vt:lpstr>
      <vt:lpstr>Calibri Light</vt:lpstr>
      <vt:lpstr>Cambria Math</vt:lpstr>
      <vt:lpstr>Helvetica</vt:lpstr>
      <vt:lpstr>Open Sans</vt:lpstr>
      <vt:lpstr>Symbol</vt:lpstr>
      <vt:lpstr>Times New Roman</vt:lpstr>
      <vt:lpstr>Office 主题​​</vt:lpstr>
      <vt:lpstr>1_Office 主题​​</vt:lpstr>
      <vt:lpstr>局部敏感哈希</vt:lpstr>
      <vt:lpstr>主要内容</vt:lpstr>
      <vt:lpstr>Hash还可以做什么？</vt:lpstr>
      <vt:lpstr>Locality sensitive hashing (LSH)</vt:lpstr>
      <vt:lpstr>LSH collision probabilities</vt:lpstr>
      <vt:lpstr>Locality sensitive hashing (LSH)</vt:lpstr>
      <vt:lpstr>LSH Functions: Bit Sampling LSH</vt:lpstr>
      <vt:lpstr>基于Bit Sampling 的LSH</vt:lpstr>
      <vt:lpstr>Signed Random Projections</vt:lpstr>
      <vt:lpstr>Collision Probability of SRP</vt:lpstr>
      <vt:lpstr>基于SRP的LSH</vt:lpstr>
      <vt:lpstr>Euclidean and Manhattan LSH</vt:lpstr>
      <vt:lpstr>Clustering LSH</vt:lpstr>
      <vt:lpstr>LSH for Jaccard Similarity </vt:lpstr>
      <vt:lpstr>LSH for Jaccard Similarity </vt:lpstr>
      <vt:lpstr>The Approximate Near-Neighbor Problem </vt:lpstr>
      <vt:lpstr>The Approximate Near-Neighbor Problem </vt:lpstr>
      <vt:lpstr>LSH based ANN: Big Picture</vt:lpstr>
      <vt:lpstr>LSH based ANN : Big Picture</vt:lpstr>
      <vt:lpstr>LSH based ANN : Big Picture</vt:lpstr>
      <vt:lpstr>LSH based ANN : Big Picture</vt:lpstr>
      <vt:lpstr>The LSH based ANN Algorithm </vt:lpstr>
      <vt:lpstr>The LSH based ANN Algorithm: big picture </vt:lpstr>
      <vt:lpstr>The LSH based ANN Algorithm: big picture</vt:lpstr>
      <vt:lpstr>PowerPoint 演示文稿</vt:lpstr>
      <vt:lpstr>The LSH based ANN: Analysis </vt:lpstr>
      <vt:lpstr>Intuition for the property </vt:lpstr>
      <vt:lpstr>Parameter Settings in LSH</vt:lpstr>
      <vt:lpstr>Parameter Settings in LSH</vt:lpstr>
      <vt:lpstr>Running Time and Space Requirement</vt:lpstr>
      <vt:lpstr>Running Time and Space Complexity vs. K-D Tree</vt:lpstr>
      <vt:lpstr>PowerPoint 演示文稿</vt:lpstr>
      <vt:lpstr>The LSH based ANN Algorithm </vt:lpstr>
      <vt:lpstr>Thanks.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Nearest Neighbor Search &amp; Quad Tree</dc:title>
  <dc:creator>Wang Yongcai</dc:creator>
  <cp:lastModifiedBy>Yongcai Wang</cp:lastModifiedBy>
  <cp:revision>34</cp:revision>
  <dcterms:created xsi:type="dcterms:W3CDTF">2022-04-07T00:59:47Z</dcterms:created>
  <dcterms:modified xsi:type="dcterms:W3CDTF">2025-04-26T05:37:19Z</dcterms:modified>
</cp:coreProperties>
</file>